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slideLayouts/slideLayout5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saveSubsetFonts="1" autoCompressPictures="0">
  <p:sldMasterIdLst>
    <p:sldMasterId id="2147483664" r:id="rId4"/>
    <p:sldMasterId id="2147483666" r:id="rId5"/>
    <p:sldMasterId id="2147483689" r:id="rId6"/>
  </p:sldMasterIdLst>
  <p:notesMasterIdLst>
    <p:notesMasterId r:id="rId11"/>
  </p:notesMasterIdLst>
  <p:handoutMasterIdLst>
    <p:handoutMasterId r:id="rId12"/>
  </p:handoutMasterIdLst>
  <p:sldIdLst>
    <p:sldId id="397" r:id="rId7"/>
    <p:sldId id="426" r:id="rId8"/>
    <p:sldId id="422" r:id="rId9"/>
    <p:sldId id="427" r:id="rId10"/>
  </p:sldIdLst>
  <p:sldSz cx="12190413" cy="6859588"/>
  <p:notesSz cx="7315200" cy="9601200"/>
  <p:embeddedFontLst>
    <p:embeddedFont>
      <p:font typeface="굴림체" panose="020B0609000101010101" pitchFamily="49" charset="-127"/>
      <p:regular r:id="rId13"/>
    </p:embeddedFont>
    <p:embeddedFont>
      <p:font typeface="メイリオ" panose="020B0604030504040204" pitchFamily="34" charset="-128"/>
      <p:regular r:id="rId14"/>
      <p:bold r:id="rId15"/>
    </p:embeddedFont>
    <p:embeddedFont>
      <p:font typeface="Meiryo UI" panose="020B0400000000000000" pitchFamily="34" charset="-128"/>
      <p:regular r:id="rId16"/>
      <p:bold r:id="rId17"/>
      <p:italic r:id="rId18"/>
      <p:boldItalic r:id="rId19"/>
    </p:embeddedFont>
    <p:embeddedFont>
      <p:font typeface="Inter-Regular" panose="020B0604020202020204" charset="0"/>
      <p:regular r:id="rId20"/>
      <p:bold r:id="rId21"/>
    </p:embeddedFont>
    <p:embeddedFont>
      <p:font typeface="Segoe UI" panose="020B0502040204020203" pitchFamily="34" charset="0"/>
      <p:regular r:id="rId22"/>
      <p:bold r:id="rId23"/>
      <p:italic r:id="rId24"/>
      <p:boldItalic r:id="rId25"/>
    </p:embeddedFont>
    <p:embeddedFont>
      <p:font typeface="Yu Gothic UI" panose="020B0500000000000000" pitchFamily="34" charset="-128"/>
      <p:regular r:id="rId26"/>
      <p:bold r:id="rId27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2" pos="3840" userDrawn="1">
          <p15:clr>
            <a:srgbClr val="A4A3A4"/>
          </p15:clr>
        </p15:guide>
        <p15:guide id="3" orient="horz" pos="2305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BE9F1DF-2F4F-1DA0-36CB-3702EF76FB23}" name="Nikoloz Sumbadze" initials="NS" userId="661187c6ca1fbd58" providerId="Windows Liv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F81BC"/>
    <a:srgbClr val="37A5B1"/>
    <a:srgbClr val="0A82B0"/>
    <a:srgbClr val="088F9E"/>
    <a:srgbClr val="B5D2EA"/>
    <a:srgbClr val="9DC3E6"/>
    <a:srgbClr val="44B5C2"/>
    <a:srgbClr val="DFDFDF"/>
    <a:srgbClr val="5596CE"/>
    <a:srgbClr val="67A1D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E4B8CE54-D7E4-4D6C-B30F-6A91B47CCFBE}">
  <a:tblStyle styleId="{E4B8CE54-D7E4-4D6C-B30F-6A91B47CCFBE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E1A51BF6-B60F-430B-B708-1F52C015F517}" styleName="Table_1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6242" autoAdjust="0"/>
  </p:normalViewPr>
  <p:slideViewPr>
    <p:cSldViewPr snapToGrid="0" showGuides="1">
      <p:cViewPr varScale="1">
        <p:scale>
          <a:sx n="98" d="100"/>
          <a:sy n="98" d="100"/>
        </p:scale>
        <p:origin x="1014" y="312"/>
      </p:cViewPr>
      <p:guideLst>
        <p:guide pos="3840"/>
        <p:guide orient="horz" pos="2305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howGuides="1">
      <p:cViewPr varScale="1">
        <p:scale>
          <a:sx n="85" d="100"/>
          <a:sy n="85" d="100"/>
        </p:scale>
        <p:origin x="3804" y="9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font" Target="fonts/font1.fntdata"/><Relationship Id="rId18" Type="http://schemas.openxmlformats.org/officeDocument/2006/relationships/font" Target="fonts/font6.fntdata"/><Relationship Id="rId26" Type="http://schemas.openxmlformats.org/officeDocument/2006/relationships/font" Target="fonts/font14.fntdata"/><Relationship Id="rId3" Type="http://schemas.openxmlformats.org/officeDocument/2006/relationships/customXml" Target="../customXml/item3.xml"/><Relationship Id="rId21" Type="http://schemas.openxmlformats.org/officeDocument/2006/relationships/font" Target="fonts/font9.fntdata"/><Relationship Id="rId7" Type="http://schemas.openxmlformats.org/officeDocument/2006/relationships/slide" Target="slides/slide1.xml"/><Relationship Id="rId12" Type="http://schemas.openxmlformats.org/officeDocument/2006/relationships/handoutMaster" Target="handoutMasters/handoutMaster1.xml"/><Relationship Id="rId17" Type="http://schemas.openxmlformats.org/officeDocument/2006/relationships/font" Target="fonts/font5.fntdata"/><Relationship Id="rId25" Type="http://schemas.openxmlformats.org/officeDocument/2006/relationships/font" Target="fonts/font13.fntdata"/><Relationship Id="rId2" Type="http://schemas.openxmlformats.org/officeDocument/2006/relationships/customXml" Target="../customXml/item2.xml"/><Relationship Id="rId16" Type="http://schemas.openxmlformats.org/officeDocument/2006/relationships/font" Target="fonts/font4.fntdata"/><Relationship Id="rId20" Type="http://schemas.openxmlformats.org/officeDocument/2006/relationships/font" Target="fonts/font8.fntdata"/><Relationship Id="rId29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notesMaster" Target="notesMasters/notesMaster1.xml"/><Relationship Id="rId24" Type="http://schemas.openxmlformats.org/officeDocument/2006/relationships/font" Target="fonts/font12.fntdata"/><Relationship Id="rId32" Type="http://schemas.microsoft.com/office/2018/10/relationships/authors" Target="authors.xml"/><Relationship Id="rId5" Type="http://schemas.openxmlformats.org/officeDocument/2006/relationships/slideMaster" Target="slideMasters/slideMaster2.xml"/><Relationship Id="rId15" Type="http://schemas.openxmlformats.org/officeDocument/2006/relationships/font" Target="fonts/font3.fntdata"/><Relationship Id="rId23" Type="http://schemas.openxmlformats.org/officeDocument/2006/relationships/font" Target="fonts/font11.fntdata"/><Relationship Id="rId28" Type="http://schemas.openxmlformats.org/officeDocument/2006/relationships/presProps" Target="presProps.xml"/><Relationship Id="rId10" Type="http://schemas.openxmlformats.org/officeDocument/2006/relationships/slide" Target="slides/slide4.xml"/><Relationship Id="rId19" Type="http://schemas.openxmlformats.org/officeDocument/2006/relationships/font" Target="fonts/font7.fntdata"/><Relationship Id="rId31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4" Type="http://schemas.openxmlformats.org/officeDocument/2006/relationships/font" Target="fonts/font2.fntdata"/><Relationship Id="rId22" Type="http://schemas.openxmlformats.org/officeDocument/2006/relationships/font" Target="fonts/font10.fntdata"/><Relationship Id="rId27" Type="http://schemas.openxmlformats.org/officeDocument/2006/relationships/font" Target="fonts/font15.fntdata"/><Relationship Id="rId30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&#27700;&#19978;&#26234;&#24344;(MIZUKAMITomohir\Downloads\&#65288;&#30435;&#35222;&#31561;&#22996;&#20849;&#26377;&#29992;&#65289;&#31532;3&#22238;&#12414;&#12391;&#12398;&#23550;&#35937;&#23455;&#38656;&#32102;&#24180;&#24230;&#12372;&#12392;&#12398;&#22865;&#32004;&#23481;&#37327;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7"/>
    </mc:Choice>
    <mc:Fallback>
      <c:style val="7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0362913232766534"/>
          <c:y val="5.5142817791768446E-2"/>
          <c:w val="0.51900092354322125"/>
          <c:h val="0.74982642022740753"/>
        </c:manualLayout>
      </c:layout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The Breakdown of Regulated Tariff</c:v>
                </c:pt>
              </c:strCache>
            </c:strRef>
          </c:tx>
          <c:dPt>
            <c:idx val="0"/>
            <c:bubble3D val="0"/>
            <c:spPr>
              <a:solidFill>
                <a:schemeClr val="accent5">
                  <a:shade val="6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374A-4619-BC76-2E9FA2E7F3EB}"/>
              </c:ext>
            </c:extLst>
          </c:dPt>
          <c:dPt>
            <c:idx val="1"/>
            <c:bubble3D val="0"/>
            <c:spPr>
              <a:solidFill>
                <a:srgbClr val="37A5B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374A-4619-BC76-2E9FA2E7F3EB}"/>
              </c:ext>
            </c:extLst>
          </c:dPt>
          <c:dPt>
            <c:idx val="2"/>
            <c:bubble3D val="0"/>
            <c:spPr>
              <a:solidFill>
                <a:schemeClr val="accent5">
                  <a:tint val="6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374A-4619-BC76-2E9FA2E7F3EB}"/>
              </c:ext>
            </c:extLst>
          </c:dPt>
          <c:dLbls>
            <c:dLbl>
              <c:idx val="0"/>
              <c:tx>
                <c:rich>
                  <a:bodyPr/>
                  <a:lstStyle/>
                  <a:p>
                    <a:r>
                      <a:rPr lang="ja-JP" altLang="en-US" sz="1600" b="1"/>
                      <a:t>￥</a:t>
                    </a:r>
                    <a:fld id="{96E78AFB-B19D-4821-9519-00A080D7EF20}" type="VALUE">
                      <a:rPr lang="en-US" altLang="ja-JP" sz="1600" b="1" smtClean="0"/>
                      <a:pPr/>
                      <a:t>[VALUE]</a:t>
                    </a:fld>
                    <a:br>
                      <a:rPr lang="en-US" altLang="ja-JP" sz="1100"/>
                    </a:br>
                    <a:r>
                      <a:rPr kumimoji="0" lang="ja-JP" altLang="en-US" sz="1100" b="0" i="0" u="none" strike="noStrike" kern="1200" baseline="0">
                        <a:solidFill>
                          <a:srgbClr val="000000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rPr>
                      <a:t>（</a:t>
                    </a:r>
                    <a:r>
                      <a:rPr kumimoji="0" lang="en-US" altLang="ja-JP" sz="1100" b="0" i="0" u="none" strike="noStrike" kern="1200" baseline="0">
                        <a:solidFill>
                          <a:srgbClr val="000000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rPr>
                      <a:t>19.58</a:t>
                    </a:r>
                    <a:r>
                      <a:rPr kumimoji="0" lang="ja-JP" altLang="en-US" sz="1100" b="0" i="0" u="none" strike="noStrike" kern="1200" baseline="0">
                        <a:solidFill>
                          <a:srgbClr val="000000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rPr>
                      <a:t>円</a:t>
                    </a:r>
                    <a:r>
                      <a:rPr kumimoji="0" lang="en-US" altLang="ja-JP" sz="1100" b="0" i="0" u="none" strike="noStrike" kern="1200" baseline="0">
                        <a:solidFill>
                          <a:srgbClr val="000000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rPr>
                      <a:t>/kWh</a:t>
                    </a:r>
                    <a:r>
                      <a:rPr kumimoji="0" lang="ja-JP" altLang="en-US" sz="1100" b="0" i="0" u="none" strike="noStrike" kern="1200" baseline="0">
                        <a:solidFill>
                          <a:srgbClr val="000000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rPr>
                      <a:t>）</a:t>
                    </a:r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374A-4619-BC76-2E9FA2E7F3EB}"/>
                </c:ext>
              </c:extLst>
            </c:dLbl>
            <c:dLbl>
              <c:idx val="1"/>
              <c:tx>
                <c:rich>
                  <a:bodyPr rot="0" spcFirstLastPara="1" vertOverflow="ellipsis" vert="horz" wrap="square" lIns="38100" tIns="19050" rIns="38100" bIns="19050" anchor="ctr" anchorCtr="1">
                    <a:spAutoFit/>
                  </a:bodyPr>
                  <a:lstStyle/>
                  <a:p>
                    <a:pPr>
                      <a:defRPr lang="ja-JP" sz="1400" b="0" i="0" u="none" strike="noStrike" kern="1200" baseline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ja-JP" altLang="en-US" sz="1600" b="1" i="0" u="none" strike="noStrike" kern="1200" baseline="0">
                        <a:solidFill>
                          <a:schemeClr val="bg1"/>
                        </a:solidFill>
                      </a:rPr>
                      <a:t>￥</a:t>
                    </a:r>
                    <a:fld id="{C8A00B37-FF8A-4D2A-A318-980965ADE7EA}" type="VALUE">
                      <a:rPr lang="en-US" altLang="ja-JP" sz="1600" b="1" smtClean="0">
                        <a:solidFill>
                          <a:schemeClr val="bg1"/>
                        </a:solidFill>
                      </a:rPr>
                      <a:pPr>
                        <a:defRPr lang="ja-JP" sz="1400">
                          <a:solidFill>
                            <a:schemeClr val="bg1"/>
                          </a:solidFill>
                        </a:defRPr>
                      </a:pPr>
                      <a:t>[VALUE]</a:t>
                    </a:fld>
                    <a:br>
                      <a:rPr lang="en-US" altLang="ja-JP" sz="1600" b="1">
                        <a:solidFill>
                          <a:schemeClr val="bg1"/>
                        </a:solidFill>
                      </a:rPr>
                    </a:br>
                    <a:r>
                      <a:rPr kumimoji="0" lang="ja-JP" altLang="en-US" sz="1100" b="0" i="0" u="none" strike="noStrike" kern="1200" baseline="0">
                        <a:solidFill>
                          <a:schemeClr val="bg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rPr>
                      <a:t>（</a:t>
                    </a:r>
                    <a:r>
                      <a:rPr kumimoji="0" lang="en-US" altLang="ja-JP" sz="1100" b="0" i="0" u="none" strike="noStrike" kern="1200" baseline="0">
                        <a:solidFill>
                          <a:schemeClr val="bg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rPr>
                      <a:t>10.21</a:t>
                    </a:r>
                    <a:r>
                      <a:rPr kumimoji="0" lang="ja-JP" altLang="en-US" sz="1100" b="0" i="0" u="none" strike="noStrike" kern="1200" baseline="0">
                        <a:solidFill>
                          <a:schemeClr val="bg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rPr>
                      <a:t>円</a:t>
                    </a:r>
                    <a:r>
                      <a:rPr kumimoji="0" lang="en-US" altLang="ja-JP" sz="1100" b="0" i="0" u="none" strike="noStrike" kern="1200" baseline="0">
                        <a:solidFill>
                          <a:schemeClr val="bg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rPr>
                      <a:t>/kWh</a:t>
                    </a:r>
                    <a:r>
                      <a:rPr kumimoji="0" lang="ja-JP" altLang="en-US" sz="1100" b="0" i="0" u="none" strike="noStrike" kern="1200" baseline="0">
                        <a:solidFill>
                          <a:schemeClr val="bg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rPr>
                      <a:t>）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lang="ja-JP" sz="1400" b="0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ja-JP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0340114091504957"/>
                      <c:h val="0.20463183517419203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374A-4619-BC76-2E9FA2E7F3EB}"/>
                </c:ext>
              </c:extLst>
            </c:dLbl>
            <c:dLbl>
              <c:idx val="2"/>
              <c:layout>
                <c:manualLayout>
                  <c:x val="9.8651578551860658E-2"/>
                  <c:y val="8.9352166020185239E-2"/>
                </c:manualLayout>
              </c:layout>
              <c:tx>
                <c:rich>
                  <a:bodyPr/>
                  <a:lstStyle/>
                  <a:p>
                    <a:r>
                      <a:rPr lang="ja-JP" altLang="en-US" sz="1600" b="1"/>
                      <a:t>￥</a:t>
                    </a:r>
                    <a:fld id="{569215DA-00D7-4447-B2EB-1D262352F269}" type="VALUE">
                      <a:rPr lang="en-US" altLang="ja-JP" sz="1600" b="1" smtClean="0"/>
                      <a:pPr/>
                      <a:t>[VALUE]</a:t>
                    </a:fld>
                    <a:br>
                      <a:rPr lang="en-US" altLang="ja-JP"/>
                    </a:br>
                    <a:r>
                      <a:rPr kumimoji="0" lang="ja-JP" altLang="en-US" sz="1100" b="0" i="0" u="none" strike="noStrike" kern="1200" baseline="0">
                        <a:solidFill>
                          <a:srgbClr val="000000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rPr>
                      <a:t>（</a:t>
                    </a:r>
                    <a:r>
                      <a:rPr kumimoji="0" lang="en-US" altLang="ja-JP" sz="1100" b="0" i="0" u="none" strike="noStrike" kern="1200" baseline="0">
                        <a:solidFill>
                          <a:srgbClr val="000000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rPr>
                      <a:t>3.98</a:t>
                    </a:r>
                    <a:r>
                      <a:rPr kumimoji="0" lang="ja-JP" altLang="en-US" sz="1100" b="0" i="0" u="none" strike="noStrike" kern="1200" baseline="0">
                        <a:solidFill>
                          <a:srgbClr val="000000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rPr>
                      <a:t>円</a:t>
                    </a:r>
                    <a:r>
                      <a:rPr kumimoji="0" lang="en-US" altLang="ja-JP" sz="1100" b="0" i="0" u="none" strike="noStrike" kern="1200" baseline="0">
                        <a:solidFill>
                          <a:srgbClr val="000000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</a:rPr>
                      <a:t>/kWh)</a:t>
                    </a:r>
                  </a:p>
                </c:rich>
              </c:tx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374A-4619-BC76-2E9FA2E7F3E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ja-JP"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ja-JP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Sheet1!$A$2:$A$4</c:f>
              <c:strCache>
                <c:ptCount val="3"/>
                <c:pt idx="0">
                  <c:v>Retail electricity charge</c:v>
                </c:pt>
                <c:pt idx="1">
                  <c:v>wheeling service charges</c:v>
                </c:pt>
                <c:pt idx="2">
                  <c:v>renewable energy charge</c:v>
                </c:pt>
              </c:strCache>
            </c:strRef>
          </c:cat>
          <c:val>
            <c:numRef>
              <c:f>Sheet1!$B$2:$B$4</c:f>
              <c:numCache>
                <c:formatCode>#,##0_);[Red]\(#,##0\)</c:formatCode>
                <c:ptCount val="3"/>
                <c:pt idx="0">
                  <c:v>7830</c:v>
                </c:pt>
                <c:pt idx="1">
                  <c:v>4084</c:v>
                </c:pt>
                <c:pt idx="2">
                  <c:v>1592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374A-4619-BC76-2E9FA2E7F3EB}"/>
            </c:ext>
          </c:extLst>
        </c:ser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59894950366136968"/>
          <c:y val="0.11997794592867307"/>
          <c:w val="0.33398407903946675"/>
          <c:h val="0.16206424710687647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ja-JP"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ja-JP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ja-JP"/>
    </a:p>
  </c:txPr>
  <c:externalData r:id="rId4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3.7099348750029806E-2"/>
          <c:y val="9.8956488275704246E-2"/>
          <c:w val="0.95072252216936282"/>
          <c:h val="0.80501651126146034"/>
        </c:manualLayout>
      </c:layout>
      <c:barChart>
        <c:barDir val="col"/>
        <c:grouping val="stacked"/>
        <c:varyColors val="0"/>
        <c:ser>
          <c:idx val="1"/>
          <c:order val="0"/>
          <c:tx>
            <c:strRef>
              <c:f>海外向け修正!$B$17</c:f>
              <c:strCache>
                <c:ptCount val="1"/>
                <c:pt idx="0">
                  <c:v>Auction Year 2025</c:v>
                </c:pt>
              </c:strCache>
            </c:strRef>
          </c:tx>
          <c:spPr>
            <a:solidFill>
              <a:srgbClr val="37A5B1"/>
            </a:solidFill>
            <a:ln>
              <a:noFill/>
            </a:ln>
            <a:effectLst/>
          </c:spPr>
          <c:invertIfNegative val="0"/>
          <c:cat>
            <c:numRef>
              <c:f>海外向け修正!$C$16:$BD$16</c:f>
              <c:numCache>
                <c:formatCode>General</c:formatCode>
                <c:ptCount val="54"/>
                <c:pt idx="0">
                  <c:v>2027</c:v>
                </c:pt>
                <c:pt idx="1">
                  <c:v>2028</c:v>
                </c:pt>
                <c:pt idx="2">
                  <c:v>2029</c:v>
                </c:pt>
                <c:pt idx="3">
                  <c:v>2030</c:v>
                </c:pt>
                <c:pt idx="4">
                  <c:v>2031</c:v>
                </c:pt>
                <c:pt idx="5">
                  <c:v>2032</c:v>
                </c:pt>
                <c:pt idx="6">
                  <c:v>2033</c:v>
                </c:pt>
                <c:pt idx="7">
                  <c:v>2034</c:v>
                </c:pt>
                <c:pt idx="8">
                  <c:v>2035</c:v>
                </c:pt>
                <c:pt idx="9">
                  <c:v>2036</c:v>
                </c:pt>
                <c:pt idx="10">
                  <c:v>2037</c:v>
                </c:pt>
                <c:pt idx="11">
                  <c:v>2038</c:v>
                </c:pt>
                <c:pt idx="12">
                  <c:v>2039</c:v>
                </c:pt>
                <c:pt idx="13">
                  <c:v>2040</c:v>
                </c:pt>
                <c:pt idx="14">
                  <c:v>2041</c:v>
                </c:pt>
                <c:pt idx="15">
                  <c:v>2042</c:v>
                </c:pt>
                <c:pt idx="16">
                  <c:v>2043</c:v>
                </c:pt>
                <c:pt idx="17">
                  <c:v>2044</c:v>
                </c:pt>
                <c:pt idx="18">
                  <c:v>2045</c:v>
                </c:pt>
                <c:pt idx="19">
                  <c:v>2046</c:v>
                </c:pt>
                <c:pt idx="20">
                  <c:v>2047</c:v>
                </c:pt>
                <c:pt idx="21">
                  <c:v>2048</c:v>
                </c:pt>
                <c:pt idx="22">
                  <c:v>2049</c:v>
                </c:pt>
                <c:pt idx="23">
                  <c:v>2050</c:v>
                </c:pt>
                <c:pt idx="24">
                  <c:v>2051</c:v>
                </c:pt>
                <c:pt idx="25">
                  <c:v>2052</c:v>
                </c:pt>
                <c:pt idx="26">
                  <c:v>2053</c:v>
                </c:pt>
                <c:pt idx="27">
                  <c:v>2054</c:v>
                </c:pt>
                <c:pt idx="28">
                  <c:v>2055</c:v>
                </c:pt>
                <c:pt idx="29">
                  <c:v>2056</c:v>
                </c:pt>
                <c:pt idx="30">
                  <c:v>2057</c:v>
                </c:pt>
                <c:pt idx="31">
                  <c:v>2058</c:v>
                </c:pt>
                <c:pt idx="32">
                  <c:v>2059</c:v>
                </c:pt>
                <c:pt idx="33">
                  <c:v>2060</c:v>
                </c:pt>
                <c:pt idx="34">
                  <c:v>2061</c:v>
                </c:pt>
                <c:pt idx="35">
                  <c:v>2062</c:v>
                </c:pt>
                <c:pt idx="36">
                  <c:v>2063</c:v>
                </c:pt>
                <c:pt idx="37">
                  <c:v>2064</c:v>
                </c:pt>
                <c:pt idx="38">
                  <c:v>2065</c:v>
                </c:pt>
                <c:pt idx="39">
                  <c:v>2066</c:v>
                </c:pt>
                <c:pt idx="40">
                  <c:v>2067</c:v>
                </c:pt>
                <c:pt idx="41">
                  <c:v>2068</c:v>
                </c:pt>
                <c:pt idx="42">
                  <c:v>2069</c:v>
                </c:pt>
                <c:pt idx="43">
                  <c:v>2070</c:v>
                </c:pt>
                <c:pt idx="44">
                  <c:v>2071</c:v>
                </c:pt>
                <c:pt idx="45">
                  <c:v>2072</c:v>
                </c:pt>
                <c:pt idx="46">
                  <c:v>2073</c:v>
                </c:pt>
                <c:pt idx="47">
                  <c:v>2074</c:v>
                </c:pt>
                <c:pt idx="48">
                  <c:v>2075</c:v>
                </c:pt>
                <c:pt idx="49">
                  <c:v>2076</c:v>
                </c:pt>
                <c:pt idx="50">
                  <c:v>2077</c:v>
                </c:pt>
                <c:pt idx="51">
                  <c:v>2078</c:v>
                </c:pt>
                <c:pt idx="52">
                  <c:v>2079</c:v>
                </c:pt>
                <c:pt idx="53">
                  <c:v>2080</c:v>
                </c:pt>
              </c:numCache>
            </c:numRef>
          </c:cat>
          <c:val>
            <c:numRef>
              <c:f>海外向け修正!$C$17:$BD$17</c:f>
              <c:numCache>
                <c:formatCode>#,##0</c:formatCode>
                <c:ptCount val="5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1.38256</c:v>
                </c:pt>
                <c:pt idx="5">
                  <c:v>1.7148490000000001</c:v>
                </c:pt>
                <c:pt idx="6">
                  <c:v>3.6687150000000002</c:v>
                </c:pt>
                <c:pt idx="7">
                  <c:v>5.2533910000000006</c:v>
                </c:pt>
                <c:pt idx="8">
                  <c:v>5.9178930000000003</c:v>
                </c:pt>
                <c:pt idx="9">
                  <c:v>5.9178930000000003</c:v>
                </c:pt>
                <c:pt idx="10">
                  <c:v>5.9178930000000003</c:v>
                </c:pt>
                <c:pt idx="11">
                  <c:v>5.9178930000000003</c:v>
                </c:pt>
                <c:pt idx="12">
                  <c:v>7.2991679999999999</c:v>
                </c:pt>
                <c:pt idx="13">
                  <c:v>7.2991679999999999</c:v>
                </c:pt>
                <c:pt idx="14">
                  <c:v>7.2991679999999999</c:v>
                </c:pt>
                <c:pt idx="15">
                  <c:v>7.2991679999999999</c:v>
                </c:pt>
                <c:pt idx="16">
                  <c:v>7.2991679999999999</c:v>
                </c:pt>
                <c:pt idx="17">
                  <c:v>7.2991679999999999</c:v>
                </c:pt>
                <c:pt idx="18">
                  <c:v>7.2991679999999999</c:v>
                </c:pt>
                <c:pt idx="19">
                  <c:v>7.2991679999999999</c:v>
                </c:pt>
                <c:pt idx="20">
                  <c:v>7.2991679999999999</c:v>
                </c:pt>
                <c:pt idx="21">
                  <c:v>7.2991679999999999</c:v>
                </c:pt>
                <c:pt idx="22">
                  <c:v>7.2991679999999999</c:v>
                </c:pt>
                <c:pt idx="23">
                  <c:v>7.2991679999999999</c:v>
                </c:pt>
                <c:pt idx="24">
                  <c:v>6.6378219999999999</c:v>
                </c:pt>
                <c:pt idx="25">
                  <c:v>6.491422</c:v>
                </c:pt>
                <c:pt idx="26">
                  <c:v>4.5375560000000004</c:v>
                </c:pt>
                <c:pt idx="27">
                  <c:v>3.5366300000000002</c:v>
                </c:pt>
                <c:pt idx="28">
                  <c:v>3.5366300000000002</c:v>
                </c:pt>
                <c:pt idx="29">
                  <c:v>3.4007040000000002</c:v>
                </c:pt>
                <c:pt idx="30">
                  <c:v>3.4007040000000002</c:v>
                </c:pt>
                <c:pt idx="31">
                  <c:v>3.3669670000000003</c:v>
                </c:pt>
                <c:pt idx="32">
                  <c:v>3.3669670000000003</c:v>
                </c:pt>
                <c:pt idx="33">
                  <c:v>3.3368389999999999</c:v>
                </c:pt>
                <c:pt idx="34">
                  <c:v>2.8154160000000004</c:v>
                </c:pt>
                <c:pt idx="35">
                  <c:v>2.8154160000000004</c:v>
                </c:pt>
                <c:pt idx="36">
                  <c:v>2.8154160000000004</c:v>
                </c:pt>
                <c:pt idx="37">
                  <c:v>2.8154160000000004</c:v>
                </c:pt>
                <c:pt idx="38">
                  <c:v>2.8154160000000004</c:v>
                </c:pt>
                <c:pt idx="39">
                  <c:v>2.8154160000000004</c:v>
                </c:pt>
                <c:pt idx="40">
                  <c:v>2.8154160000000004</c:v>
                </c:pt>
                <c:pt idx="41">
                  <c:v>2.8154160000000004</c:v>
                </c:pt>
                <c:pt idx="42">
                  <c:v>2.8154160000000004</c:v>
                </c:pt>
                <c:pt idx="43">
                  <c:v>2.8154160000000004</c:v>
                </c:pt>
                <c:pt idx="44">
                  <c:v>2.8154160000000004</c:v>
                </c:pt>
                <c:pt idx="45">
                  <c:v>2.071679</c:v>
                </c:pt>
                <c:pt idx="46">
                  <c:v>2.071679</c:v>
                </c:pt>
                <c:pt idx="47">
                  <c:v>2.071679</c:v>
                </c:pt>
                <c:pt idx="48">
                  <c:v>1.965025</c:v>
                </c:pt>
                <c:pt idx="49">
                  <c:v>1.965025</c:v>
                </c:pt>
                <c:pt idx="50">
                  <c:v>1.965025</c:v>
                </c:pt>
                <c:pt idx="51">
                  <c:v>1.965025</c:v>
                </c:pt>
                <c:pt idx="52">
                  <c:v>0</c:v>
                </c:pt>
                <c:pt idx="5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12B-4413-9481-77928DF7299D}"/>
            </c:ext>
          </c:extLst>
        </c:ser>
        <c:ser>
          <c:idx val="2"/>
          <c:order val="1"/>
          <c:tx>
            <c:strRef>
              <c:f>Sheet1!#REF!</c:f>
              <c:strCache>
                <c:ptCount val="1"/>
                <c:pt idx="0">
                  <c:v>#REF!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海外向け修正!$C$16:$BD$16</c:f>
              <c:numCache>
                <c:formatCode>General</c:formatCode>
                <c:ptCount val="54"/>
                <c:pt idx="0">
                  <c:v>2027</c:v>
                </c:pt>
                <c:pt idx="1">
                  <c:v>2028</c:v>
                </c:pt>
                <c:pt idx="2">
                  <c:v>2029</c:v>
                </c:pt>
                <c:pt idx="3">
                  <c:v>2030</c:v>
                </c:pt>
                <c:pt idx="4">
                  <c:v>2031</c:v>
                </c:pt>
                <c:pt idx="5">
                  <c:v>2032</c:v>
                </c:pt>
                <c:pt idx="6">
                  <c:v>2033</c:v>
                </c:pt>
                <c:pt idx="7">
                  <c:v>2034</c:v>
                </c:pt>
                <c:pt idx="8">
                  <c:v>2035</c:v>
                </c:pt>
                <c:pt idx="9">
                  <c:v>2036</c:v>
                </c:pt>
                <c:pt idx="10">
                  <c:v>2037</c:v>
                </c:pt>
                <c:pt idx="11">
                  <c:v>2038</c:v>
                </c:pt>
                <c:pt idx="12">
                  <c:v>2039</c:v>
                </c:pt>
                <c:pt idx="13">
                  <c:v>2040</c:v>
                </c:pt>
                <c:pt idx="14">
                  <c:v>2041</c:v>
                </c:pt>
                <c:pt idx="15">
                  <c:v>2042</c:v>
                </c:pt>
                <c:pt idx="16">
                  <c:v>2043</c:v>
                </c:pt>
                <c:pt idx="17">
                  <c:v>2044</c:v>
                </c:pt>
                <c:pt idx="18">
                  <c:v>2045</c:v>
                </c:pt>
                <c:pt idx="19">
                  <c:v>2046</c:v>
                </c:pt>
                <c:pt idx="20">
                  <c:v>2047</c:v>
                </c:pt>
                <c:pt idx="21">
                  <c:v>2048</c:v>
                </c:pt>
                <c:pt idx="22">
                  <c:v>2049</c:v>
                </c:pt>
                <c:pt idx="23">
                  <c:v>2050</c:v>
                </c:pt>
                <c:pt idx="24">
                  <c:v>2051</c:v>
                </c:pt>
                <c:pt idx="25">
                  <c:v>2052</c:v>
                </c:pt>
                <c:pt idx="26">
                  <c:v>2053</c:v>
                </c:pt>
                <c:pt idx="27">
                  <c:v>2054</c:v>
                </c:pt>
                <c:pt idx="28">
                  <c:v>2055</c:v>
                </c:pt>
                <c:pt idx="29">
                  <c:v>2056</c:v>
                </c:pt>
                <c:pt idx="30">
                  <c:v>2057</c:v>
                </c:pt>
                <c:pt idx="31">
                  <c:v>2058</c:v>
                </c:pt>
                <c:pt idx="32">
                  <c:v>2059</c:v>
                </c:pt>
                <c:pt idx="33">
                  <c:v>2060</c:v>
                </c:pt>
                <c:pt idx="34">
                  <c:v>2061</c:v>
                </c:pt>
                <c:pt idx="35">
                  <c:v>2062</c:v>
                </c:pt>
                <c:pt idx="36">
                  <c:v>2063</c:v>
                </c:pt>
                <c:pt idx="37">
                  <c:v>2064</c:v>
                </c:pt>
                <c:pt idx="38">
                  <c:v>2065</c:v>
                </c:pt>
                <c:pt idx="39">
                  <c:v>2066</c:v>
                </c:pt>
                <c:pt idx="40">
                  <c:v>2067</c:v>
                </c:pt>
                <c:pt idx="41">
                  <c:v>2068</c:v>
                </c:pt>
                <c:pt idx="42">
                  <c:v>2069</c:v>
                </c:pt>
                <c:pt idx="43">
                  <c:v>2070</c:v>
                </c:pt>
                <c:pt idx="44">
                  <c:v>2071</c:v>
                </c:pt>
                <c:pt idx="45">
                  <c:v>2072</c:v>
                </c:pt>
                <c:pt idx="46">
                  <c:v>2073</c:v>
                </c:pt>
                <c:pt idx="47">
                  <c:v>2074</c:v>
                </c:pt>
                <c:pt idx="48">
                  <c:v>2075</c:v>
                </c:pt>
                <c:pt idx="49">
                  <c:v>2076</c:v>
                </c:pt>
                <c:pt idx="50">
                  <c:v>2077</c:v>
                </c:pt>
                <c:pt idx="51">
                  <c:v>2078</c:v>
                </c:pt>
                <c:pt idx="52">
                  <c:v>2079</c:v>
                </c:pt>
                <c:pt idx="53">
                  <c:v>2080</c:v>
                </c:pt>
              </c:numCache>
            </c:numRef>
          </c:cat>
          <c:val>
            <c:numRef>
              <c:f>Sheet1!#REF!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12B-4413-9481-77928DF7299D}"/>
            </c:ext>
          </c:extLst>
        </c:ser>
        <c:ser>
          <c:idx val="3"/>
          <c:order val="2"/>
          <c:tx>
            <c:strRef>
              <c:f>海外向け修正!$B$18</c:f>
              <c:strCache>
                <c:ptCount val="1"/>
                <c:pt idx="0">
                  <c:v>Auction Year 2023 &amp; 2024</c:v>
                </c:pt>
              </c:strCache>
            </c:strRef>
          </c:tx>
          <c:spPr>
            <a:solidFill>
              <a:schemeClr val="bg1">
                <a:lumMod val="65000"/>
              </a:schemeClr>
            </a:solidFill>
            <a:ln>
              <a:noFill/>
            </a:ln>
            <a:effectLst/>
          </c:spPr>
          <c:invertIfNegative val="0"/>
          <c:cat>
            <c:numRef>
              <c:f>海外向け修正!$C$16:$BD$16</c:f>
              <c:numCache>
                <c:formatCode>General</c:formatCode>
                <c:ptCount val="54"/>
                <c:pt idx="0">
                  <c:v>2027</c:v>
                </c:pt>
                <c:pt idx="1">
                  <c:v>2028</c:v>
                </c:pt>
                <c:pt idx="2">
                  <c:v>2029</c:v>
                </c:pt>
                <c:pt idx="3">
                  <c:v>2030</c:v>
                </c:pt>
                <c:pt idx="4">
                  <c:v>2031</c:v>
                </c:pt>
                <c:pt idx="5">
                  <c:v>2032</c:v>
                </c:pt>
                <c:pt idx="6">
                  <c:v>2033</c:v>
                </c:pt>
                <c:pt idx="7">
                  <c:v>2034</c:v>
                </c:pt>
                <c:pt idx="8">
                  <c:v>2035</c:v>
                </c:pt>
                <c:pt idx="9">
                  <c:v>2036</c:v>
                </c:pt>
                <c:pt idx="10">
                  <c:v>2037</c:v>
                </c:pt>
                <c:pt idx="11">
                  <c:v>2038</c:v>
                </c:pt>
                <c:pt idx="12">
                  <c:v>2039</c:v>
                </c:pt>
                <c:pt idx="13">
                  <c:v>2040</c:v>
                </c:pt>
                <c:pt idx="14">
                  <c:v>2041</c:v>
                </c:pt>
                <c:pt idx="15">
                  <c:v>2042</c:v>
                </c:pt>
                <c:pt idx="16">
                  <c:v>2043</c:v>
                </c:pt>
                <c:pt idx="17">
                  <c:v>2044</c:v>
                </c:pt>
                <c:pt idx="18">
                  <c:v>2045</c:v>
                </c:pt>
                <c:pt idx="19">
                  <c:v>2046</c:v>
                </c:pt>
                <c:pt idx="20">
                  <c:v>2047</c:v>
                </c:pt>
                <c:pt idx="21">
                  <c:v>2048</c:v>
                </c:pt>
                <c:pt idx="22">
                  <c:v>2049</c:v>
                </c:pt>
                <c:pt idx="23">
                  <c:v>2050</c:v>
                </c:pt>
                <c:pt idx="24">
                  <c:v>2051</c:v>
                </c:pt>
                <c:pt idx="25">
                  <c:v>2052</c:v>
                </c:pt>
                <c:pt idx="26">
                  <c:v>2053</c:v>
                </c:pt>
                <c:pt idx="27">
                  <c:v>2054</c:v>
                </c:pt>
                <c:pt idx="28">
                  <c:v>2055</c:v>
                </c:pt>
                <c:pt idx="29">
                  <c:v>2056</c:v>
                </c:pt>
                <c:pt idx="30">
                  <c:v>2057</c:v>
                </c:pt>
                <c:pt idx="31">
                  <c:v>2058</c:v>
                </c:pt>
                <c:pt idx="32">
                  <c:v>2059</c:v>
                </c:pt>
                <c:pt idx="33">
                  <c:v>2060</c:v>
                </c:pt>
                <c:pt idx="34">
                  <c:v>2061</c:v>
                </c:pt>
                <c:pt idx="35">
                  <c:v>2062</c:v>
                </c:pt>
                <c:pt idx="36">
                  <c:v>2063</c:v>
                </c:pt>
                <c:pt idx="37">
                  <c:v>2064</c:v>
                </c:pt>
                <c:pt idx="38">
                  <c:v>2065</c:v>
                </c:pt>
                <c:pt idx="39">
                  <c:v>2066</c:v>
                </c:pt>
                <c:pt idx="40">
                  <c:v>2067</c:v>
                </c:pt>
                <c:pt idx="41">
                  <c:v>2068</c:v>
                </c:pt>
                <c:pt idx="42">
                  <c:v>2069</c:v>
                </c:pt>
                <c:pt idx="43">
                  <c:v>2070</c:v>
                </c:pt>
                <c:pt idx="44">
                  <c:v>2071</c:v>
                </c:pt>
                <c:pt idx="45">
                  <c:v>2072</c:v>
                </c:pt>
                <c:pt idx="46">
                  <c:v>2073</c:v>
                </c:pt>
                <c:pt idx="47">
                  <c:v>2074</c:v>
                </c:pt>
                <c:pt idx="48">
                  <c:v>2075</c:v>
                </c:pt>
                <c:pt idx="49">
                  <c:v>2076</c:v>
                </c:pt>
                <c:pt idx="50">
                  <c:v>2077</c:v>
                </c:pt>
                <c:pt idx="51">
                  <c:v>2078</c:v>
                </c:pt>
                <c:pt idx="52">
                  <c:v>2079</c:v>
                </c:pt>
                <c:pt idx="53">
                  <c:v>2080</c:v>
                </c:pt>
              </c:numCache>
            </c:numRef>
          </c:cat>
          <c:val>
            <c:numRef>
              <c:f>海外向け修正!$C$18:$BD$18</c:f>
              <c:numCache>
                <c:formatCode>#,##0</c:formatCode>
                <c:ptCount val="54"/>
                <c:pt idx="0">
                  <c:v>1.42018</c:v>
                </c:pt>
                <c:pt idx="1">
                  <c:v>2.904973</c:v>
                </c:pt>
                <c:pt idx="2">
                  <c:v>3.3531240000000002</c:v>
                </c:pt>
                <c:pt idx="3">
                  <c:v>6.850371</c:v>
                </c:pt>
                <c:pt idx="4">
                  <c:v>11.310309999999999</c:v>
                </c:pt>
                <c:pt idx="5">
                  <c:v>11.658211999999999</c:v>
                </c:pt>
                <c:pt idx="6">
                  <c:v>12.473783000000001</c:v>
                </c:pt>
                <c:pt idx="7">
                  <c:v>13.357673</c:v>
                </c:pt>
                <c:pt idx="8">
                  <c:v>13.457673</c:v>
                </c:pt>
                <c:pt idx="9">
                  <c:v>13.457673</c:v>
                </c:pt>
                <c:pt idx="10">
                  <c:v>14.773380000000001</c:v>
                </c:pt>
                <c:pt idx="11">
                  <c:v>15.82938</c:v>
                </c:pt>
                <c:pt idx="12">
                  <c:v>15.82938</c:v>
                </c:pt>
                <c:pt idx="13">
                  <c:v>15.82938</c:v>
                </c:pt>
                <c:pt idx="14">
                  <c:v>15.82938</c:v>
                </c:pt>
                <c:pt idx="15">
                  <c:v>15.82938</c:v>
                </c:pt>
                <c:pt idx="16">
                  <c:v>15.82938</c:v>
                </c:pt>
                <c:pt idx="17">
                  <c:v>15.82938</c:v>
                </c:pt>
                <c:pt idx="18">
                  <c:v>15.82938</c:v>
                </c:pt>
                <c:pt idx="19">
                  <c:v>15.82938</c:v>
                </c:pt>
                <c:pt idx="20">
                  <c:v>14.4092</c:v>
                </c:pt>
                <c:pt idx="21">
                  <c:v>13.826514</c:v>
                </c:pt>
                <c:pt idx="22">
                  <c:v>13.378363</c:v>
                </c:pt>
                <c:pt idx="23">
                  <c:v>10.089036</c:v>
                </c:pt>
                <c:pt idx="24">
                  <c:v>7.2852670000000002</c:v>
                </c:pt>
                <c:pt idx="25">
                  <c:v>7.0366229999999996</c:v>
                </c:pt>
                <c:pt idx="26">
                  <c:v>6.7823149999999996</c:v>
                </c:pt>
                <c:pt idx="27">
                  <c:v>6.4496419999999999</c:v>
                </c:pt>
                <c:pt idx="28">
                  <c:v>5.7997249999999996</c:v>
                </c:pt>
                <c:pt idx="29">
                  <c:v>5.7997249999999996</c:v>
                </c:pt>
                <c:pt idx="30">
                  <c:v>5.7997249999999996</c:v>
                </c:pt>
                <c:pt idx="31">
                  <c:v>5.7997249999999996</c:v>
                </c:pt>
                <c:pt idx="32">
                  <c:v>5.7997249999999996</c:v>
                </c:pt>
                <c:pt idx="33">
                  <c:v>5.7004669999999997</c:v>
                </c:pt>
                <c:pt idx="34">
                  <c:v>5.7004669999999997</c:v>
                </c:pt>
                <c:pt idx="35">
                  <c:v>5.7004669999999997</c:v>
                </c:pt>
                <c:pt idx="36">
                  <c:v>5.6004670000000001</c:v>
                </c:pt>
                <c:pt idx="37">
                  <c:v>4.544467</c:v>
                </c:pt>
                <c:pt idx="38">
                  <c:v>3.64236</c:v>
                </c:pt>
                <c:pt idx="39">
                  <c:v>3.64236</c:v>
                </c:pt>
                <c:pt idx="40">
                  <c:v>2.3266529999999999</c:v>
                </c:pt>
                <c:pt idx="41">
                  <c:v>2.3266529999999999</c:v>
                </c:pt>
                <c:pt idx="42">
                  <c:v>2.3266529999999999</c:v>
                </c:pt>
                <c:pt idx="43">
                  <c:v>2.3266529999999999</c:v>
                </c:pt>
                <c:pt idx="44">
                  <c:v>0.55121699999999996</c:v>
                </c:pt>
                <c:pt idx="45">
                  <c:v>0.55121699999999996</c:v>
                </c:pt>
                <c:pt idx="46">
                  <c:v>0.55121699999999996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12B-4413-9481-77928DF7299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782148351"/>
        <c:axId val="398263983"/>
      </c:barChart>
      <c:catAx>
        <c:axId val="782148351"/>
        <c:scaling>
          <c:orientation val="minMax"/>
        </c:scaling>
        <c:delete val="0"/>
        <c:axPos val="b"/>
        <c:min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in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3000000" spcFirstLastPara="1" vertOverflow="ellipsis" wrap="square" anchor="ctr" anchorCtr="1"/>
          <a:lstStyle/>
          <a:p>
            <a:pPr>
              <a:defRPr lang="ja-JP" sz="105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ja-JP"/>
          </a:p>
        </c:txPr>
        <c:crossAx val="398263983"/>
        <c:crosses val="autoZero"/>
        <c:auto val="1"/>
        <c:lblAlgn val="ctr"/>
        <c:lblOffset val="100"/>
        <c:tickLblSkip val="5"/>
        <c:tickMarkSkip val="10"/>
        <c:noMultiLvlLbl val="0"/>
      </c:catAx>
      <c:valAx>
        <c:axId val="398263983"/>
        <c:scaling>
          <c:orientation val="minMax"/>
          <c:max val="25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inorGridlines>
          <c:spPr>
            <a:ln w="9525" cap="flat" cmpd="sng" algn="ctr">
              <a:noFill/>
              <a:round/>
            </a:ln>
            <a:effectLst/>
          </c:spPr>
        </c:min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ja-JP"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ja-JP"/>
          </a:p>
        </c:txPr>
        <c:crossAx val="782148351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legendEntry>
        <c:idx val="1"/>
        <c:delete val="1"/>
      </c:legendEntry>
      <c:layout>
        <c:manualLayout>
          <c:xMode val="edge"/>
          <c:yMode val="edge"/>
          <c:x val="0.59390613697572525"/>
          <c:y val="0.26769586516321148"/>
          <c:w val="0.3144568250652553"/>
          <c:h val="0.20555432543913921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ja-JP"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ja-JP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ja-JP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withinLinear" id="18">
  <a:schemeClr val="accent5"/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169920" cy="48172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143587" y="0"/>
            <a:ext cx="3169920" cy="48172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2154E8-5A02-4372-87F9-86AF7C66C3C8}" type="datetimeFigureOut">
              <a:rPr lang="en-US" smtClean="0">
                <a:latin typeface="Calibri" panose="020F0502020204030204" pitchFamily="34" charset="0"/>
                <a:cs typeface="Calibri" panose="020F0502020204030204" pitchFamily="34" charset="0"/>
              </a:rPr>
              <a:t>9/4/2026</a:t>
            </a:fld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9119474"/>
            <a:ext cx="3169920" cy="4817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143587" y="9119474"/>
            <a:ext cx="3169920" cy="4817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7B55A32-4A90-42AD-A14E-E535DDA95BC0}" type="slidenum">
              <a:rPr lang="en-US" smtClean="0">
                <a:latin typeface="Calibri" panose="020F0502020204030204" pitchFamily="34" charset="0"/>
                <a:cs typeface="Calibri" panose="020F0502020204030204" pitchFamily="34" charset="0"/>
              </a:rPr>
              <a:t>‹#›</a:t>
            </a:fld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3396531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457200" y="719138"/>
            <a:ext cx="6400800" cy="360203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731520" y="4560570"/>
            <a:ext cx="5852160" cy="43205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157955487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Calibri" panose="020F0502020204030204" pitchFamily="34" charset="0"/>
        <a:ea typeface="Calibri" panose="020F0502020204030204" pitchFamily="34" charset="0"/>
        <a:cs typeface="Calibri" panose="020F0502020204030204" pitchFamily="34" charset="0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867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57200" y="719138"/>
            <a:ext cx="6400800" cy="360203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429221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3970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r>
              <a:rPr lang="ja-JP" altLang="en-US" sz="800" b="0" i="0" u="none" strike="noStrike" cap="none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事業報酬　→　</a:t>
            </a:r>
            <a:r>
              <a:rPr lang="en-US" altLang="ja-JP" sz="800" b="0" i="0" u="none" strike="noStrike" cap="none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Cost of capital</a:t>
            </a:r>
          </a:p>
          <a:p>
            <a:pPr marL="13970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r>
              <a:rPr lang="ja-JP" altLang="en-US" sz="800" b="0" i="0" u="none" strike="noStrike" cap="none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物価等上昇を考慮した審査</a:t>
            </a:r>
            <a:endParaRPr lang="en-US" altLang="ja-JP" sz="800" b="0" i="0" u="none" strike="noStrike" cap="none" dirty="0"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  <a:p>
            <a:pPr marL="13970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r>
              <a:rPr lang="ja-JP" altLang="en-US" sz="800" b="0" i="0" u="none" strike="noStrike" cap="none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ロスシェア・プロフィットシェア</a:t>
            </a:r>
            <a:endParaRPr lang="en-US" altLang="ja-JP" sz="800" b="0" i="0" u="none" strike="noStrike" cap="none" dirty="0"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  <a:p>
            <a:pPr marL="13970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r>
              <a:rPr lang="ja-JP" altLang="en-US" sz="800" b="0" i="0" u="none" strike="noStrike" cap="none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物価・金利変動の反映方法　→　</a:t>
            </a:r>
            <a:r>
              <a:rPr lang="en-US" altLang="ja-JP" sz="800" b="0" i="0" u="none" strike="noStrike" cap="none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Inflation adjustment</a:t>
            </a:r>
          </a:p>
          <a:p>
            <a:pPr marL="13970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r>
              <a:rPr lang="ja-JP" altLang="en-US" sz="800" b="0" i="0" u="none" strike="noStrike" cap="none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規制期間中一律料金の見直し</a:t>
            </a:r>
            <a:endParaRPr lang="en-US" altLang="ja-JP" sz="800" b="0" i="0" u="none" strike="noStrike" cap="none" dirty="0"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  <a:p>
            <a:pPr marL="13970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r>
              <a:rPr lang="ja-JP" altLang="en-US" sz="800" b="0" i="0" u="none" strike="noStrike" cap="none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目標計画・評価方法</a:t>
            </a:r>
            <a:endParaRPr lang="en-US" altLang="ja-JP" sz="800" b="0" i="0" u="none" strike="noStrike" cap="none" dirty="0"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  <a:p>
            <a:pPr marL="13970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r>
              <a:rPr lang="ja-JP" altLang="en-US" sz="800" b="0" i="0" u="none" strike="noStrike" cap="none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次世代投資費用 →　</a:t>
            </a:r>
            <a:r>
              <a:rPr lang="en-US" altLang="ja-JP" sz="800" b="0" i="0" u="none" strike="noStrike" cap="none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Next-generation investments</a:t>
            </a:r>
          </a:p>
          <a:p>
            <a:pPr marL="13970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r>
              <a:rPr lang="ja-JP" altLang="en-US" sz="800" b="0" i="0" u="none" strike="noStrike" cap="none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統計査定の精緻化</a:t>
            </a:r>
            <a:endParaRPr kumimoji="1" lang="ja-JP" altLang="en-US" sz="800" dirty="0"/>
          </a:p>
        </p:txBody>
      </p:sp>
    </p:spTree>
    <p:extLst>
      <p:ext uri="{BB962C8B-B14F-4D97-AF65-F5344CB8AC3E}">
        <p14:creationId xmlns:p14="http://schemas.microsoft.com/office/powerpoint/2010/main" val="261771022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5686352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WF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8;p1"/>
          <p:cNvSpPr txBox="1">
            <a:spLocks noGrp="1"/>
          </p:cNvSpPr>
          <p:nvPr>
            <p:ph type="sldNum" idx="4"/>
          </p:nvPr>
        </p:nvSpPr>
        <p:spPr>
          <a:xfrm>
            <a:off x="11102801" y="6131354"/>
            <a:ext cx="731505" cy="5249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r" rtl="0">
              <a:buNone/>
              <a:defRPr sz="1733">
                <a:solidFill>
                  <a:srgbClr val="088F9E"/>
                </a:solidFill>
                <a:latin typeface="Calibri" panose="020F0502020204030204" pitchFamily="34" charset="0"/>
                <a:ea typeface="Inter-Regular"/>
                <a:cs typeface="Calibri" panose="020F0502020204030204" pitchFamily="34" charset="0"/>
                <a:sym typeface="Inter-Regular"/>
              </a:defRPr>
            </a:lvl1pPr>
            <a:lvl2pPr lvl="1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2pPr>
            <a:lvl3pPr lvl="2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3pPr>
            <a:lvl4pPr lvl="3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4pPr>
            <a:lvl5pPr lvl="4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5pPr>
            <a:lvl6pPr lvl="5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6pPr>
            <a:lvl7pPr lvl="6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7pPr>
            <a:lvl8pPr lvl="7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8pPr>
            <a:lvl9pPr lvl="8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 dirty="0"/>
          </a:p>
        </p:txBody>
      </p:sp>
    </p:spTree>
    <p:extLst>
      <p:ext uri="{BB962C8B-B14F-4D97-AF65-F5344CB8AC3E}">
        <p14:creationId xmlns:p14="http://schemas.microsoft.com/office/powerpoint/2010/main" val="10296806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58800" y="318030"/>
            <a:ext cx="9142413" cy="486304"/>
          </a:xfrm>
          <a:prstGeom prst="rect">
            <a:avLst/>
          </a:prstGeom>
        </p:spPr>
        <p:txBody>
          <a:bodyPr anchor="b"/>
          <a:lstStyle>
            <a:lvl1pPr algn="l">
              <a:defRPr sz="3200" b="1">
                <a:solidFill>
                  <a:srgbClr val="088F9E"/>
                </a:solidFill>
                <a:latin typeface="+mn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524000" y="1735667"/>
            <a:ext cx="9142413" cy="3523721"/>
          </a:xfrm>
          <a:prstGeom prst="rect">
            <a:avLst/>
          </a:prstGeom>
        </p:spPr>
        <p:txBody>
          <a:bodyPr/>
          <a:lstStyle>
            <a:lvl1pPr marL="342900" indent="-342900" algn="l">
              <a:buClr>
                <a:srgbClr val="44B5C2"/>
              </a:buClr>
              <a:buFont typeface="Arial" panose="020B0604020202020204" pitchFamily="34" charset="0"/>
              <a:buChar char="•"/>
              <a:defRPr sz="2400">
                <a:solidFill>
                  <a:schemeClr val="bg2">
                    <a:lumMod val="25000"/>
                  </a:schemeClr>
                </a:solidFill>
                <a:latin typeface="+mn-lt"/>
              </a:defRPr>
            </a:lvl1pPr>
            <a:lvl2pPr marL="800100" indent="-342900" algn="l">
              <a:buClr>
                <a:srgbClr val="44B5C2"/>
              </a:buClr>
              <a:buFont typeface="Arial" panose="020B0604020202020204" pitchFamily="34" charset="0"/>
              <a:buChar char="•"/>
              <a:defRPr sz="2000">
                <a:solidFill>
                  <a:schemeClr val="bg2">
                    <a:lumMod val="25000"/>
                  </a:schemeClr>
                </a:solidFill>
                <a:latin typeface="+mn-lt"/>
              </a:defRPr>
            </a:lvl2pPr>
            <a:lvl3pPr marL="1200150" indent="-285750" algn="l">
              <a:buClr>
                <a:srgbClr val="44B5C2"/>
              </a:buClr>
              <a:buFont typeface="Arial" panose="020B0604020202020204" pitchFamily="34" charset="0"/>
              <a:buChar char="•"/>
              <a:defRPr sz="1800">
                <a:solidFill>
                  <a:schemeClr val="bg2">
                    <a:lumMod val="25000"/>
                  </a:schemeClr>
                </a:solidFill>
                <a:latin typeface="+mn-lt"/>
              </a:defRPr>
            </a:lvl3pPr>
            <a:lvl4pPr marL="1657350" indent="-285750" algn="l">
              <a:buClr>
                <a:srgbClr val="44B5C2"/>
              </a:buClr>
              <a:buFont typeface="Arial" panose="020B0604020202020204" pitchFamily="34" charset="0"/>
              <a:buChar char="•"/>
              <a:defRPr sz="1600">
                <a:solidFill>
                  <a:schemeClr val="bg2">
                    <a:lumMod val="25000"/>
                  </a:schemeClr>
                </a:solidFill>
                <a:latin typeface="+mn-lt"/>
              </a:defRPr>
            </a:lvl4pPr>
            <a:lvl5pPr marL="2114550" indent="-285750" algn="l">
              <a:buClr>
                <a:srgbClr val="44B5C2"/>
              </a:buClr>
              <a:buFont typeface="Arial" panose="020B0604020202020204" pitchFamily="34" charset="0"/>
              <a:buChar char="•"/>
              <a:defRPr sz="1600">
                <a:solidFill>
                  <a:schemeClr val="bg2">
                    <a:lumMod val="25000"/>
                  </a:schemeClr>
                </a:solidFill>
                <a:latin typeface="+mn-lt"/>
              </a:defRPr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Text Placeholder 2"/>
          <p:cNvSpPr>
            <a:spLocks noGrp="1"/>
          </p:cNvSpPr>
          <p:nvPr>
            <p:ph type="body" idx="13"/>
          </p:nvPr>
        </p:nvSpPr>
        <p:spPr>
          <a:xfrm>
            <a:off x="1524000" y="1049867"/>
            <a:ext cx="9142413" cy="68580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800" b="1">
                <a:solidFill>
                  <a:srgbClr val="44B5C2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6" name="Google Shape;8;p1"/>
          <p:cNvSpPr txBox="1">
            <a:spLocks/>
          </p:cNvSpPr>
          <p:nvPr userDrawn="1"/>
        </p:nvSpPr>
        <p:spPr>
          <a:xfrm>
            <a:off x="11102801" y="6131354"/>
            <a:ext cx="731505" cy="5249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rgbClr val="088F9E"/>
                </a:solidFill>
                <a:latin typeface="Calibri" panose="020F0502020204030204" pitchFamily="34" charset="0"/>
                <a:ea typeface="Inter-Regular"/>
                <a:cs typeface="Calibri" panose="020F0502020204030204" pitchFamily="34" charset="0"/>
                <a:sym typeface="Inter-Regular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 dirty="0"/>
          </a:p>
        </p:txBody>
      </p:sp>
    </p:spTree>
    <p:extLst>
      <p:ext uri="{BB962C8B-B14F-4D97-AF65-F5344CB8AC3E}">
        <p14:creationId xmlns:p14="http://schemas.microsoft.com/office/powerpoint/2010/main" val="23790866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6"/>
            <a:ext cx="5180013" cy="3999441"/>
          </a:xfrm>
          <a:prstGeom prst="rect">
            <a:avLst/>
          </a:prstGeom>
        </p:spPr>
        <p:txBody>
          <a:bodyPr/>
          <a:lstStyle>
            <a:lvl1pPr>
              <a:buClr>
                <a:srgbClr val="44B5C2"/>
              </a:buClr>
              <a:defRPr>
                <a:solidFill>
                  <a:schemeClr val="bg2">
                    <a:lumMod val="25000"/>
                  </a:schemeClr>
                </a:solidFill>
                <a:latin typeface="+mn-lt"/>
              </a:defRPr>
            </a:lvl1pPr>
            <a:lvl2pPr>
              <a:buClr>
                <a:srgbClr val="44B5C2"/>
              </a:buClr>
              <a:defRPr>
                <a:solidFill>
                  <a:schemeClr val="bg2">
                    <a:lumMod val="25000"/>
                  </a:schemeClr>
                </a:solidFill>
                <a:latin typeface="+mn-lt"/>
              </a:defRPr>
            </a:lvl2pPr>
            <a:lvl3pPr>
              <a:buClr>
                <a:srgbClr val="44B5C2"/>
              </a:buClr>
              <a:defRPr>
                <a:solidFill>
                  <a:schemeClr val="bg2">
                    <a:lumMod val="25000"/>
                  </a:schemeClr>
                </a:solidFill>
                <a:latin typeface="+mn-lt"/>
              </a:defRPr>
            </a:lvl3pPr>
            <a:lvl4pPr>
              <a:buClr>
                <a:srgbClr val="44B5C2"/>
              </a:buClr>
              <a:defRPr>
                <a:solidFill>
                  <a:schemeClr val="bg2">
                    <a:lumMod val="25000"/>
                  </a:schemeClr>
                </a:solidFill>
                <a:latin typeface="+mn-lt"/>
              </a:defRPr>
            </a:lvl4pPr>
            <a:lvl5pPr>
              <a:buClr>
                <a:srgbClr val="44B5C2"/>
              </a:buClr>
              <a:defRPr>
                <a:solidFill>
                  <a:schemeClr val="bg2">
                    <a:lumMod val="25000"/>
                  </a:schemeClr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0613" y="1825626"/>
            <a:ext cx="5181600" cy="3999441"/>
          </a:xfrm>
          <a:prstGeom prst="rect">
            <a:avLst/>
          </a:prstGeom>
        </p:spPr>
        <p:txBody>
          <a:bodyPr/>
          <a:lstStyle>
            <a:lvl1pPr>
              <a:buClr>
                <a:srgbClr val="44B5C2"/>
              </a:buClr>
              <a:defRPr>
                <a:solidFill>
                  <a:schemeClr val="bg2">
                    <a:lumMod val="25000"/>
                  </a:schemeClr>
                </a:solidFill>
                <a:latin typeface="+mn-lt"/>
              </a:defRPr>
            </a:lvl1pPr>
            <a:lvl2pPr>
              <a:buClr>
                <a:srgbClr val="44B5C2"/>
              </a:buClr>
              <a:defRPr>
                <a:solidFill>
                  <a:schemeClr val="bg2">
                    <a:lumMod val="25000"/>
                  </a:schemeClr>
                </a:solidFill>
                <a:latin typeface="+mn-lt"/>
              </a:defRPr>
            </a:lvl2pPr>
            <a:lvl3pPr>
              <a:buClr>
                <a:srgbClr val="44B5C2"/>
              </a:buClr>
              <a:defRPr>
                <a:solidFill>
                  <a:schemeClr val="bg2">
                    <a:lumMod val="25000"/>
                  </a:schemeClr>
                </a:solidFill>
                <a:latin typeface="+mn-lt"/>
              </a:defRPr>
            </a:lvl3pPr>
            <a:lvl4pPr>
              <a:buClr>
                <a:srgbClr val="44B5C2"/>
              </a:buClr>
              <a:defRPr>
                <a:solidFill>
                  <a:schemeClr val="bg2">
                    <a:lumMod val="25000"/>
                  </a:schemeClr>
                </a:solidFill>
                <a:latin typeface="+mn-lt"/>
              </a:defRPr>
            </a:lvl4pPr>
            <a:lvl5pPr>
              <a:buClr>
                <a:srgbClr val="44B5C2"/>
              </a:buClr>
              <a:defRPr>
                <a:solidFill>
                  <a:schemeClr val="bg2">
                    <a:lumMod val="25000"/>
                  </a:schemeClr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itle 1"/>
          <p:cNvSpPr>
            <a:spLocks noGrp="1"/>
          </p:cNvSpPr>
          <p:nvPr>
            <p:ph type="ctrTitle"/>
          </p:nvPr>
        </p:nvSpPr>
        <p:spPr>
          <a:xfrm>
            <a:off x="558800" y="318030"/>
            <a:ext cx="9142413" cy="486304"/>
          </a:xfrm>
          <a:prstGeom prst="rect">
            <a:avLst/>
          </a:prstGeom>
        </p:spPr>
        <p:txBody>
          <a:bodyPr anchor="b"/>
          <a:lstStyle>
            <a:lvl1pPr algn="l">
              <a:defRPr sz="3200" b="1">
                <a:solidFill>
                  <a:srgbClr val="088F9E"/>
                </a:solidFill>
                <a:latin typeface="+mn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0" name="Text Placeholder 2"/>
          <p:cNvSpPr>
            <a:spLocks noGrp="1"/>
          </p:cNvSpPr>
          <p:nvPr>
            <p:ph type="body" idx="13"/>
          </p:nvPr>
        </p:nvSpPr>
        <p:spPr>
          <a:xfrm>
            <a:off x="838200" y="1049867"/>
            <a:ext cx="9828213" cy="68580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800" b="1">
                <a:solidFill>
                  <a:srgbClr val="44B5C2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7" name="Google Shape;8;p1"/>
          <p:cNvSpPr txBox="1">
            <a:spLocks/>
          </p:cNvSpPr>
          <p:nvPr userDrawn="1"/>
        </p:nvSpPr>
        <p:spPr>
          <a:xfrm>
            <a:off x="11102801" y="6131354"/>
            <a:ext cx="731505" cy="5249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rgbClr val="088F9E"/>
                </a:solidFill>
                <a:latin typeface="Calibri" panose="020F0502020204030204" pitchFamily="34" charset="0"/>
                <a:ea typeface="Inter-Regular"/>
                <a:cs typeface="Calibri" panose="020F0502020204030204" pitchFamily="34" charset="0"/>
                <a:sym typeface="Inter-Regular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 dirty="0"/>
          </a:p>
        </p:txBody>
      </p:sp>
    </p:spTree>
    <p:extLst>
      <p:ext uri="{BB962C8B-B14F-4D97-AF65-F5344CB8AC3E}">
        <p14:creationId xmlns:p14="http://schemas.microsoft.com/office/powerpoint/2010/main" val="35880662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1266825"/>
            <a:ext cx="6170612" cy="45958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201334"/>
            <a:ext cx="3932237" cy="366924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>
                <a:solidFill>
                  <a:schemeClr val="bg2">
                    <a:lumMod val="25000"/>
                  </a:schemeClr>
                </a:solidFill>
                <a:latin typeface="+mn-lt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8" name="Title 1"/>
          <p:cNvSpPr>
            <a:spLocks noGrp="1"/>
          </p:cNvSpPr>
          <p:nvPr>
            <p:ph type="ctrTitle"/>
          </p:nvPr>
        </p:nvSpPr>
        <p:spPr>
          <a:xfrm>
            <a:off x="558800" y="318030"/>
            <a:ext cx="9142413" cy="486304"/>
          </a:xfrm>
          <a:prstGeom prst="rect">
            <a:avLst/>
          </a:prstGeom>
        </p:spPr>
        <p:txBody>
          <a:bodyPr anchor="b"/>
          <a:lstStyle>
            <a:lvl1pPr algn="l">
              <a:defRPr sz="3200" b="1">
                <a:solidFill>
                  <a:srgbClr val="088F9E"/>
                </a:solidFill>
                <a:latin typeface="+mn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Text Placeholder 2"/>
          <p:cNvSpPr>
            <a:spLocks noGrp="1"/>
          </p:cNvSpPr>
          <p:nvPr>
            <p:ph type="body" idx="13"/>
          </p:nvPr>
        </p:nvSpPr>
        <p:spPr>
          <a:xfrm>
            <a:off x="839788" y="1266825"/>
            <a:ext cx="3932237" cy="68580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800" b="1">
                <a:solidFill>
                  <a:srgbClr val="44B5C2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10" name="Google Shape;8;p1"/>
          <p:cNvSpPr txBox="1">
            <a:spLocks/>
          </p:cNvSpPr>
          <p:nvPr userDrawn="1"/>
        </p:nvSpPr>
        <p:spPr>
          <a:xfrm>
            <a:off x="11102801" y="6131354"/>
            <a:ext cx="731505" cy="5249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rgbClr val="088F9E"/>
                </a:solidFill>
                <a:latin typeface="Calibri" panose="020F0502020204030204" pitchFamily="34" charset="0"/>
                <a:ea typeface="Inter-Regular"/>
                <a:cs typeface="Calibri" panose="020F0502020204030204" pitchFamily="34" charset="0"/>
                <a:sym typeface="Inter-Regular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 dirty="0"/>
          </a:p>
        </p:txBody>
      </p:sp>
    </p:spTree>
    <p:extLst>
      <p:ext uri="{BB962C8B-B14F-4D97-AF65-F5344CB8AC3E}">
        <p14:creationId xmlns:p14="http://schemas.microsoft.com/office/powerpoint/2010/main" val="6671671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95550" y="2886075"/>
            <a:ext cx="7191375" cy="1504950"/>
          </a:xfrm>
          <a:prstGeom prst="rect">
            <a:avLst/>
          </a:prstGeom>
        </p:spPr>
        <p:txBody>
          <a:bodyPr anchor="b"/>
          <a:lstStyle>
            <a:lvl1pPr algn="ctr">
              <a:defRPr sz="4400" b="1">
                <a:solidFill>
                  <a:srgbClr val="088F9E"/>
                </a:solidFill>
                <a:latin typeface="+mn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95550" y="4619625"/>
            <a:ext cx="7191375" cy="63976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3600" i="1">
                <a:solidFill>
                  <a:srgbClr val="44B5C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7938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chemeClr val="bg1"/>
                </a:solidFill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7938"/>
            <a:ext cx="4113213" cy="365125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chemeClr val="bg1"/>
                </a:solidFill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Google Shape;8;p1"/>
          <p:cNvSpPr txBox="1">
            <a:spLocks noGrp="1"/>
          </p:cNvSpPr>
          <p:nvPr>
            <p:ph type="sldNum" idx="4"/>
          </p:nvPr>
        </p:nvSpPr>
        <p:spPr>
          <a:xfrm>
            <a:off x="11102801" y="6131354"/>
            <a:ext cx="731505" cy="5249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r" rtl="0">
              <a:buNone/>
              <a:defRPr sz="1733">
                <a:solidFill>
                  <a:srgbClr val="088F9E"/>
                </a:solidFill>
                <a:latin typeface="Calibri" panose="020F0502020204030204" pitchFamily="34" charset="0"/>
                <a:ea typeface="Inter-Regular"/>
                <a:cs typeface="Calibri" panose="020F0502020204030204" pitchFamily="34" charset="0"/>
                <a:sym typeface="Inter-Regular"/>
              </a:defRPr>
            </a:lvl1pPr>
            <a:lvl2pPr lvl="1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2pPr>
            <a:lvl3pPr lvl="2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3pPr>
            <a:lvl4pPr lvl="3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4pPr>
            <a:lvl5pPr lvl="4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5pPr>
            <a:lvl6pPr lvl="5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6pPr>
            <a:lvl7pPr lvl="6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7pPr>
            <a:lvl8pPr lvl="7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8pPr>
            <a:lvl9pPr lvl="8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 dirty="0"/>
          </a:p>
        </p:txBody>
      </p:sp>
    </p:spTree>
    <p:extLst>
      <p:ext uri="{BB962C8B-B14F-4D97-AF65-F5344CB8AC3E}">
        <p14:creationId xmlns:p14="http://schemas.microsoft.com/office/powerpoint/2010/main" val="15614466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6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0411" cy="6859588"/>
          </a:xfrm>
          <a:prstGeom prst="rect">
            <a:avLst/>
          </a:prstGeom>
        </p:spPr>
      </p:pic>
      <p:sp>
        <p:nvSpPr>
          <p:cNvPr id="8" name="직사각형 3">
            <a:extLst>
              <a:ext uri="{FF2B5EF4-FFF2-40B4-BE49-F238E27FC236}">
                <a16:creationId xmlns:a16="http://schemas.microsoft.com/office/drawing/2014/main" id="{0AC05B60-4D61-2B4F-BCB8-0689A6065731}"/>
              </a:ext>
            </a:extLst>
          </p:cNvPr>
          <p:cNvSpPr/>
          <p:nvPr userDrawn="1"/>
        </p:nvSpPr>
        <p:spPr>
          <a:xfrm>
            <a:off x="1" y="0"/>
            <a:ext cx="12190412" cy="6896336"/>
          </a:xfrm>
          <a:prstGeom prst="rect">
            <a:avLst/>
          </a:prstGeom>
          <a:solidFill>
            <a:schemeClr val="bg1">
              <a:alpha val="3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x-none" altLang="en-US" dirty="0">
              <a:solidFill>
                <a:srgbClr val="009DD9"/>
              </a:solidFill>
              <a:latin typeface="Calibri" panose="020F0502020204030204" pitchFamily="34" charset="0"/>
            </a:endParaRPr>
          </a:p>
        </p:txBody>
      </p:sp>
      <p:sp>
        <p:nvSpPr>
          <p:cNvPr id="9" name="직사각형 3">
            <a:extLst>
              <a:ext uri="{FF2B5EF4-FFF2-40B4-BE49-F238E27FC236}">
                <a16:creationId xmlns:a16="http://schemas.microsoft.com/office/drawing/2014/main" id="{0AC05B60-4D61-2B4F-BCB8-0689A6065731}"/>
              </a:ext>
            </a:extLst>
          </p:cNvPr>
          <p:cNvSpPr/>
          <p:nvPr userDrawn="1"/>
        </p:nvSpPr>
        <p:spPr>
          <a:xfrm>
            <a:off x="1" y="-3850"/>
            <a:ext cx="12190412" cy="1874739"/>
          </a:xfrm>
          <a:prstGeom prst="rect">
            <a:avLst/>
          </a:prstGeom>
          <a:gradFill>
            <a:gsLst>
              <a:gs pos="0">
                <a:schemeClr val="lt1">
                  <a:alpha val="56000"/>
                </a:schemeClr>
              </a:gs>
              <a:gs pos="38000">
                <a:schemeClr val="lt1"/>
              </a:gs>
              <a:gs pos="100000">
                <a:schemeClr val="lt2">
                  <a:alpha val="0"/>
                </a:schemeClr>
              </a:gs>
            </a:gsLst>
            <a:lin ang="2700006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x-none" altLang="en-US" dirty="0">
              <a:solidFill>
                <a:srgbClr val="009DD9"/>
              </a:solidFill>
              <a:latin typeface="Calibri" panose="020F0502020204030204" pitchFamily="34" charset="0"/>
            </a:endParaRPr>
          </a:p>
        </p:txBody>
      </p:sp>
      <p:sp>
        <p:nvSpPr>
          <p:cNvPr id="10" name="Title 1"/>
          <p:cNvSpPr txBox="1">
            <a:spLocks/>
          </p:cNvSpPr>
          <p:nvPr userDrawn="1"/>
        </p:nvSpPr>
        <p:spPr>
          <a:xfrm>
            <a:off x="972939" y="3366113"/>
            <a:ext cx="7478316" cy="8609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spcFirstLastPara="1" vert="horz" wrap="square" lIns="132741" tIns="66371" rIns="132741" bIns="66371" numCol="1" rtlCol="0" anchor="t" anchorCtr="0" compatLnSpc="1">
            <a:prstTxWarp prst="textNoShape">
              <a:avLst/>
            </a:prstTxWarp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l" defTabSz="746568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hlink"/>
              </a:buClr>
              <a:buSzPts val="3200"/>
              <a:buFont typeface="굴림체" pitchFamily="49" charset="-127"/>
              <a:buNone/>
              <a:defRPr lang="ko-KR" altLang="en-US" sz="5399" b="0" i="0" u="none" strike="noStrike" kern="1200" cap="none" baseline="0" dirty="0">
                <a:solidFill>
                  <a:srgbClr val="386907"/>
                </a:solidFill>
                <a:effectLst/>
                <a:latin typeface="+mj-lt"/>
                <a:ea typeface="맑은 고딕" pitchFamily="50" charset="-127"/>
                <a:cs typeface="+mj-cs"/>
                <a:sym typeface="Inter-Regular"/>
              </a:defRPr>
            </a:lvl1pPr>
            <a:lvl2pPr marR="0" lvl="1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nter-Regular"/>
              <a:buNone/>
              <a:defRPr sz="3200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2pPr>
            <a:lvl3pPr marR="0" lvl="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nter-Regular"/>
              <a:buNone/>
              <a:defRPr sz="3200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3pPr>
            <a:lvl4pPr marR="0" lvl="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nter-Regular"/>
              <a:buNone/>
              <a:defRPr sz="3200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4pPr>
            <a:lvl5pPr marR="0" lvl="4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nter-Regular"/>
              <a:buNone/>
              <a:defRPr sz="3200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5pPr>
            <a:lvl6pPr marR="0" lvl="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nter-Regular"/>
              <a:buNone/>
              <a:defRPr sz="3200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6pPr>
            <a:lvl7pPr marR="0" lvl="6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nter-Regular"/>
              <a:buNone/>
              <a:defRPr sz="3200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7pPr>
            <a:lvl8pPr marR="0" lvl="7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nter-Regular"/>
              <a:buNone/>
              <a:defRPr sz="3200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8pPr>
            <a:lvl9pPr marR="0" lvl="8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nter-Regular"/>
              <a:buNone/>
              <a:defRPr sz="3200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9pPr>
          </a:lstStyle>
          <a:p>
            <a:r>
              <a:rPr lang="en-US" sz="3600" b="1" dirty="0">
                <a:solidFill>
                  <a:srgbClr val="088F9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Presentation Title, Presentation Title</a:t>
            </a:r>
            <a:endParaRPr lang="en-US" sz="3200" dirty="0">
              <a:solidFill>
                <a:srgbClr val="088F9E"/>
              </a:solidFill>
              <a:latin typeface="Calibri" panose="020F0502020204030204" pitchFamily="34" charset="0"/>
            </a:endParaRPr>
          </a:p>
        </p:txBody>
      </p:sp>
      <p:sp>
        <p:nvSpPr>
          <p:cNvPr id="11" name="직사각형 3">
            <a:extLst>
              <a:ext uri="{FF2B5EF4-FFF2-40B4-BE49-F238E27FC236}">
                <a16:creationId xmlns:a16="http://schemas.microsoft.com/office/drawing/2014/main" id="{0AC05B60-4D61-2B4F-BCB8-0689A6065731}"/>
              </a:ext>
            </a:extLst>
          </p:cNvPr>
          <p:cNvSpPr/>
          <p:nvPr userDrawn="1"/>
        </p:nvSpPr>
        <p:spPr>
          <a:xfrm flipV="1">
            <a:off x="1" y="1854588"/>
            <a:ext cx="12190412" cy="45719"/>
          </a:xfrm>
          <a:prstGeom prst="rect">
            <a:avLst/>
          </a:prstGeom>
          <a:solidFill>
            <a:srgbClr val="44B5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x-none" altLang="en-US" dirty="0">
              <a:solidFill>
                <a:srgbClr val="009DD9"/>
              </a:solidFill>
              <a:latin typeface="Calibri" panose="020F0502020204030204" pitchFamily="34" charset="0"/>
            </a:endParaRPr>
          </a:p>
        </p:txBody>
      </p:sp>
      <p:grpSp>
        <p:nvGrpSpPr>
          <p:cNvPr id="12" name="Group 11"/>
          <p:cNvGrpSpPr/>
          <p:nvPr userDrawn="1"/>
        </p:nvGrpSpPr>
        <p:grpSpPr>
          <a:xfrm>
            <a:off x="925794" y="432250"/>
            <a:ext cx="10374269" cy="1210062"/>
            <a:chOff x="925794" y="432250"/>
            <a:chExt cx="10374269" cy="1210062"/>
          </a:xfrm>
        </p:grpSpPr>
        <p:pic>
          <p:nvPicPr>
            <p:cNvPr id="13" name="Picture 12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494450" y="432250"/>
              <a:ext cx="3805613" cy="1159416"/>
            </a:xfrm>
            <a:prstGeom prst="rect">
              <a:avLst/>
            </a:prstGeom>
          </p:spPr>
        </p:pic>
        <p:pic>
          <p:nvPicPr>
            <p:cNvPr id="14" name="Picture 13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5794" y="432250"/>
              <a:ext cx="4323072" cy="1210062"/>
            </a:xfrm>
            <a:prstGeom prst="rect">
              <a:avLst/>
            </a:prstGeom>
          </p:spPr>
        </p:pic>
      </p:grp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6025489"/>
            <a:ext cx="12190413" cy="876898"/>
          </a:xfrm>
          <a:prstGeom prst="rect">
            <a:avLst/>
          </a:prstGeom>
        </p:spPr>
      </p:pic>
      <p:sp>
        <p:nvSpPr>
          <p:cNvPr id="16" name="Google Shape;8;p1"/>
          <p:cNvSpPr txBox="1">
            <a:spLocks/>
          </p:cNvSpPr>
          <p:nvPr userDrawn="1"/>
        </p:nvSpPr>
        <p:spPr>
          <a:xfrm>
            <a:off x="11102801" y="6131354"/>
            <a:ext cx="731505" cy="5249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rgbClr val="088F9E"/>
                </a:solidFill>
                <a:latin typeface="Calibri" panose="020F0502020204030204" pitchFamily="34" charset="0"/>
                <a:ea typeface="Inter-Regular"/>
                <a:cs typeface="Calibri" panose="020F0502020204030204" pitchFamily="34" charset="0"/>
                <a:sym typeface="Inter-Regular"/>
              </a:defRPr>
            </a:lvl1pPr>
            <a:lvl2pPr marR="0"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2pPr>
            <a:lvl3pPr marR="0"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3pPr>
            <a:lvl4pPr marR="0"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4pPr>
            <a:lvl5pPr marR="0"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5pPr>
            <a:lvl6pPr marR="0"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6pPr>
            <a:lvl7pPr marR="0"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7pPr>
            <a:lvl8pPr marR="0"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8pPr>
            <a:lvl9pPr marR="0"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733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 dirty="0"/>
          </a:p>
        </p:txBody>
      </p:sp>
    </p:spTree>
    <p:extLst>
      <p:ext uri="{BB962C8B-B14F-4D97-AF65-F5344CB8AC3E}">
        <p14:creationId xmlns:p14="http://schemas.microsoft.com/office/powerpoint/2010/main" val="24922652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직사각형 3">
            <a:extLst>
              <a:ext uri="{FF2B5EF4-FFF2-40B4-BE49-F238E27FC236}">
                <a16:creationId xmlns:a16="http://schemas.microsoft.com/office/drawing/2014/main" id="{0AC05B60-4D61-2B4F-BCB8-0689A6065731}"/>
              </a:ext>
            </a:extLst>
          </p:cNvPr>
          <p:cNvSpPr/>
          <p:nvPr userDrawn="1"/>
        </p:nvSpPr>
        <p:spPr>
          <a:xfrm>
            <a:off x="1" y="1"/>
            <a:ext cx="12190412" cy="6859588"/>
          </a:xfrm>
          <a:prstGeom prst="rect">
            <a:avLst/>
          </a:prstGeom>
          <a:gradFill>
            <a:gsLst>
              <a:gs pos="0">
                <a:schemeClr val="bg1"/>
              </a:gs>
              <a:gs pos="54000">
                <a:schemeClr val="bg1"/>
              </a:gs>
              <a:gs pos="99000">
                <a:srgbClr val="E9F5F9"/>
              </a:gs>
              <a:gs pos="80000">
                <a:srgbClr val="E9F5F9"/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x-none" altLang="en-US" dirty="0">
              <a:solidFill>
                <a:srgbClr val="009DD9"/>
              </a:solidFill>
              <a:latin typeface="Calibri" panose="020F0502020204030204" pitchFamily="34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82690"/>
            <a:ext cx="12190412" cy="876898"/>
          </a:xfrm>
          <a:prstGeom prst="rect">
            <a:avLst/>
          </a:prstGeom>
        </p:spPr>
      </p:pic>
      <p:sp>
        <p:nvSpPr>
          <p:cNvPr id="9" name="직사각형 3">
            <a:extLst>
              <a:ext uri="{FF2B5EF4-FFF2-40B4-BE49-F238E27FC236}">
                <a16:creationId xmlns:a16="http://schemas.microsoft.com/office/drawing/2014/main" id="{0AC05B60-4D61-2B4F-BCB8-0689A6065731}"/>
              </a:ext>
            </a:extLst>
          </p:cNvPr>
          <p:cNvSpPr/>
          <p:nvPr userDrawn="1"/>
        </p:nvSpPr>
        <p:spPr>
          <a:xfrm flipV="1">
            <a:off x="1" y="1003511"/>
            <a:ext cx="12190412" cy="45719"/>
          </a:xfrm>
          <a:prstGeom prst="rect">
            <a:avLst/>
          </a:prstGeom>
          <a:solidFill>
            <a:srgbClr val="CCEAE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x-none" altLang="en-US" dirty="0">
              <a:solidFill>
                <a:srgbClr val="009DD9"/>
              </a:solidFill>
              <a:latin typeface="Calibri" panose="020F0502020204030204" pitchFamily="34" charset="0"/>
            </a:endParaRP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20712" y="249620"/>
            <a:ext cx="2931311" cy="636655"/>
          </a:xfrm>
          <a:prstGeom prst="rect">
            <a:avLst/>
          </a:prstGeom>
        </p:spPr>
      </p:pic>
      <p:sp>
        <p:nvSpPr>
          <p:cNvPr id="12" name="Google Shape;8;p1"/>
          <p:cNvSpPr txBox="1">
            <a:spLocks noGrp="1"/>
          </p:cNvSpPr>
          <p:nvPr>
            <p:ph type="sldNum" idx="4"/>
          </p:nvPr>
        </p:nvSpPr>
        <p:spPr>
          <a:xfrm>
            <a:off x="11102801" y="6131354"/>
            <a:ext cx="731505" cy="5249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r" rtl="0">
              <a:buNone/>
              <a:defRPr sz="1733">
                <a:solidFill>
                  <a:srgbClr val="088F9E"/>
                </a:solidFill>
                <a:latin typeface="Calibri" panose="020F0502020204030204" pitchFamily="34" charset="0"/>
                <a:ea typeface="Inter-Regular"/>
                <a:cs typeface="Calibri" panose="020F0502020204030204" pitchFamily="34" charset="0"/>
                <a:sym typeface="Inter-Regular"/>
              </a:defRPr>
            </a:lvl1pPr>
            <a:lvl2pPr lvl="1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2pPr>
            <a:lvl3pPr lvl="2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3pPr>
            <a:lvl4pPr lvl="3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4pPr>
            <a:lvl5pPr lvl="4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5pPr>
            <a:lvl6pPr lvl="5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6pPr>
            <a:lvl7pPr lvl="6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7pPr>
            <a:lvl8pPr lvl="7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8pPr>
            <a:lvl9pPr lvl="8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 dirty="0"/>
          </a:p>
        </p:txBody>
      </p:sp>
    </p:spTree>
    <p:extLst>
      <p:ext uri="{BB962C8B-B14F-4D97-AF65-F5344CB8AC3E}">
        <p14:creationId xmlns:p14="http://schemas.microsoft.com/office/powerpoint/2010/main" val="9717272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70" r:id="rId2"/>
    <p:sldLayoutId id="2147483675" r:id="rId3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3">
            <a:extLst>
              <a:ext uri="{FF2B5EF4-FFF2-40B4-BE49-F238E27FC236}">
                <a16:creationId xmlns:a16="http://schemas.microsoft.com/office/drawing/2014/main" id="{0AC05B60-4D61-2B4F-BCB8-0689A6065731}"/>
              </a:ext>
            </a:extLst>
          </p:cNvPr>
          <p:cNvSpPr/>
          <p:nvPr userDrawn="1"/>
        </p:nvSpPr>
        <p:spPr>
          <a:xfrm>
            <a:off x="2" y="0"/>
            <a:ext cx="12190411" cy="6857107"/>
          </a:xfrm>
          <a:prstGeom prst="rect">
            <a:avLst/>
          </a:prstGeom>
          <a:solidFill>
            <a:srgbClr val="44B5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x-none" altLang="en-US" dirty="0">
              <a:latin typeface="Calibri" panose="020F0502020204030204" pitchFamily="34" charset="0"/>
            </a:endParaRPr>
          </a:p>
        </p:txBody>
      </p:sp>
      <p:sp>
        <p:nvSpPr>
          <p:cNvPr id="8" name="Rounded Rectangle 7"/>
          <p:cNvSpPr/>
          <p:nvPr userDrawn="1"/>
        </p:nvSpPr>
        <p:spPr>
          <a:xfrm>
            <a:off x="2510091" y="760317"/>
            <a:ext cx="7170233" cy="5341434"/>
          </a:xfrm>
          <a:prstGeom prst="roundRect">
            <a:avLst>
              <a:gd name="adj" fmla="val 9026"/>
            </a:avLst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>
              <a:latin typeface="Calibri" panose="020F0502020204030204" pitchFamily="34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6096"/>
            <a:ext cx="12190413" cy="6851011"/>
          </a:xfrm>
          <a:prstGeom prst="rect">
            <a:avLst/>
          </a:prstGeom>
        </p:spPr>
      </p:pic>
      <p:sp>
        <p:nvSpPr>
          <p:cNvPr id="10" name="Oval 9"/>
          <p:cNvSpPr/>
          <p:nvPr userDrawn="1"/>
        </p:nvSpPr>
        <p:spPr>
          <a:xfrm>
            <a:off x="5399460" y="1317670"/>
            <a:ext cx="1291478" cy="1276804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Calibri" panose="020F0502020204030204" pitchFamily="34" charset="0"/>
            </a:endParaRPr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8621" y="1466208"/>
            <a:ext cx="4914758" cy="1067442"/>
          </a:xfrm>
          <a:prstGeom prst="rect">
            <a:avLst/>
          </a:prstGeom>
        </p:spPr>
      </p:pic>
      <p:sp>
        <p:nvSpPr>
          <p:cNvPr id="11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7938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chemeClr val="bg1"/>
                </a:solidFill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12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7938"/>
            <a:ext cx="4113213" cy="365125"/>
          </a:xfrm>
          <a:prstGeom prst="rect">
            <a:avLst/>
          </a:prstGeom>
        </p:spPr>
        <p:txBody>
          <a:bodyPr/>
          <a:lstStyle>
            <a:lvl1pPr>
              <a:defRPr sz="2000">
                <a:solidFill>
                  <a:schemeClr val="bg1"/>
                </a:solidFill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13" name="Google Shape;8;p1"/>
          <p:cNvSpPr txBox="1">
            <a:spLocks noGrp="1"/>
          </p:cNvSpPr>
          <p:nvPr>
            <p:ph type="sldNum" idx="4"/>
          </p:nvPr>
        </p:nvSpPr>
        <p:spPr>
          <a:xfrm>
            <a:off x="11102801" y="6131354"/>
            <a:ext cx="731505" cy="5249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r" rtl="0">
              <a:buNone/>
              <a:defRPr sz="1733">
                <a:solidFill>
                  <a:srgbClr val="088F9E"/>
                </a:solidFill>
                <a:latin typeface="Calibri" panose="020F0502020204030204" pitchFamily="34" charset="0"/>
                <a:ea typeface="Inter-Regular"/>
                <a:cs typeface="Calibri" panose="020F0502020204030204" pitchFamily="34" charset="0"/>
                <a:sym typeface="Inter-Regular"/>
              </a:defRPr>
            </a:lvl1pPr>
            <a:lvl2pPr lvl="1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2pPr>
            <a:lvl3pPr lvl="2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3pPr>
            <a:lvl4pPr lvl="3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4pPr>
            <a:lvl5pPr lvl="4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5pPr>
            <a:lvl6pPr lvl="5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6pPr>
            <a:lvl7pPr lvl="6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7pPr>
            <a:lvl8pPr lvl="7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8pPr>
            <a:lvl9pPr lvl="8" algn="r" rtl="0">
              <a:buNone/>
              <a:defRPr sz="1733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 dirty="0"/>
          </a:p>
        </p:txBody>
      </p:sp>
    </p:spTree>
    <p:extLst>
      <p:ext uri="{BB962C8B-B14F-4D97-AF65-F5344CB8AC3E}">
        <p14:creationId xmlns:p14="http://schemas.microsoft.com/office/powerpoint/2010/main" val="29616637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7000" b="-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0411" cy="6859588"/>
          </a:xfrm>
          <a:prstGeom prst="rect">
            <a:avLst/>
          </a:prstGeom>
        </p:spPr>
      </p:pic>
      <p:sp>
        <p:nvSpPr>
          <p:cNvPr id="14" name="직사각형 3">
            <a:extLst>
              <a:ext uri="{FF2B5EF4-FFF2-40B4-BE49-F238E27FC236}">
                <a16:creationId xmlns:a16="http://schemas.microsoft.com/office/drawing/2014/main" id="{0AC05B60-4D61-2B4F-BCB8-0689A6065731}"/>
              </a:ext>
            </a:extLst>
          </p:cNvPr>
          <p:cNvSpPr/>
          <p:nvPr/>
        </p:nvSpPr>
        <p:spPr>
          <a:xfrm>
            <a:off x="1" y="0"/>
            <a:ext cx="12190412" cy="6896336"/>
          </a:xfrm>
          <a:prstGeom prst="rect">
            <a:avLst/>
          </a:prstGeom>
          <a:solidFill>
            <a:schemeClr val="bg1">
              <a:alpha val="3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x-none" altLang="en-US" dirty="0">
              <a:solidFill>
                <a:srgbClr val="009DD9"/>
              </a:solidFill>
              <a:latin typeface="Calibri" panose="020F0502020204030204" pitchFamily="34" charset="0"/>
            </a:endParaRPr>
          </a:p>
        </p:txBody>
      </p:sp>
      <p:sp>
        <p:nvSpPr>
          <p:cNvPr id="15" name="직사각형 3">
            <a:extLst>
              <a:ext uri="{FF2B5EF4-FFF2-40B4-BE49-F238E27FC236}">
                <a16:creationId xmlns:a16="http://schemas.microsoft.com/office/drawing/2014/main" id="{0AC05B60-4D61-2B4F-BCB8-0689A6065731}"/>
              </a:ext>
            </a:extLst>
          </p:cNvPr>
          <p:cNvSpPr/>
          <p:nvPr/>
        </p:nvSpPr>
        <p:spPr>
          <a:xfrm>
            <a:off x="1" y="-3850"/>
            <a:ext cx="12190412" cy="1874739"/>
          </a:xfrm>
          <a:prstGeom prst="rect">
            <a:avLst/>
          </a:prstGeom>
          <a:gradFill>
            <a:gsLst>
              <a:gs pos="0">
                <a:schemeClr val="lt1">
                  <a:alpha val="56000"/>
                </a:schemeClr>
              </a:gs>
              <a:gs pos="38000">
                <a:schemeClr val="lt1"/>
              </a:gs>
              <a:gs pos="100000">
                <a:schemeClr val="lt2">
                  <a:alpha val="0"/>
                </a:schemeClr>
              </a:gs>
            </a:gsLst>
            <a:lin ang="2700006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x-none" altLang="en-US" dirty="0">
              <a:solidFill>
                <a:srgbClr val="009DD9"/>
              </a:solidFill>
              <a:latin typeface="Calibri" panose="020F0502020204030204" pitchFamily="34" charset="0"/>
            </a:endParaRP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972939" y="3366113"/>
            <a:ext cx="5904112" cy="785460"/>
          </a:xfrm>
          <a:prstGeom prst="rect">
            <a:avLst/>
          </a:prstGeom>
          <a:solidFill>
            <a:schemeClr val="bg1">
              <a:alpha val="50000"/>
            </a:schemeClr>
          </a:solidFill>
          <a:ln w="9525">
            <a:noFill/>
            <a:miter lim="800000"/>
            <a:headEnd/>
            <a:tailEnd/>
          </a:ln>
        </p:spPr>
        <p:txBody>
          <a:bodyPr spcFirstLastPara="1" vert="horz" wrap="square" lIns="132741" tIns="66371" rIns="132741" bIns="66371" numCol="1" rtlCol="0" anchor="ctr" anchorCtr="0" compatLnSpc="1">
            <a:prstTxWarp prst="textNoShape">
              <a:avLst/>
            </a:prstTxWarp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0" marR="0" lvl="0" indent="0" algn="l" defTabSz="746568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chemeClr val="hlink"/>
              </a:buClr>
              <a:buSzPts val="3200"/>
              <a:buFont typeface="굴림체" pitchFamily="49" charset="-127"/>
              <a:buNone/>
              <a:defRPr lang="ko-KR" altLang="en-US" sz="5399" b="0" i="0" u="none" strike="noStrike" kern="1200" cap="none" baseline="0" dirty="0">
                <a:solidFill>
                  <a:srgbClr val="386907"/>
                </a:solidFill>
                <a:effectLst/>
                <a:latin typeface="+mj-lt"/>
                <a:ea typeface="맑은 고딕" pitchFamily="50" charset="-127"/>
                <a:cs typeface="+mj-cs"/>
                <a:sym typeface="Inter-Regular"/>
              </a:defRPr>
            </a:lvl1pPr>
            <a:lvl2pPr marR="0" lvl="1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nter-Regular"/>
              <a:buNone/>
              <a:defRPr sz="3200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2pPr>
            <a:lvl3pPr marR="0" lvl="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nter-Regular"/>
              <a:buNone/>
              <a:defRPr sz="3200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3pPr>
            <a:lvl4pPr marR="0" lvl="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nter-Regular"/>
              <a:buNone/>
              <a:defRPr sz="3200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4pPr>
            <a:lvl5pPr marR="0" lvl="4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nter-Regular"/>
              <a:buNone/>
              <a:defRPr sz="3200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5pPr>
            <a:lvl6pPr marR="0" lvl="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nter-Regular"/>
              <a:buNone/>
              <a:defRPr sz="3200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6pPr>
            <a:lvl7pPr marR="0" lvl="6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nter-Regular"/>
              <a:buNone/>
              <a:defRPr sz="3200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7pPr>
            <a:lvl8pPr marR="0" lvl="7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nter-Regular"/>
              <a:buNone/>
              <a:defRPr sz="3200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8pPr>
            <a:lvl9pPr marR="0" lvl="8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200"/>
              <a:buFont typeface="Inter-Regular"/>
              <a:buNone/>
              <a:defRPr sz="3200" b="0" i="0" u="none" strike="noStrike" cap="none">
                <a:solidFill>
                  <a:schemeClr val="accent1"/>
                </a:solidFill>
                <a:latin typeface="Inter-Regular"/>
                <a:ea typeface="Inter-Regular"/>
                <a:cs typeface="Inter-Regular"/>
                <a:sym typeface="Inter-Regular"/>
              </a:defRPr>
            </a:lvl9pPr>
          </a:lstStyle>
          <a:p>
            <a:r>
              <a:rPr lang="en-US" sz="3600" b="1" dirty="0">
                <a:solidFill>
                  <a:schemeClr val="tx1"/>
                </a:solidFill>
                <a:latin typeface="Calibri" panose="020F0502020204030204" pitchFamily="34" charset="0"/>
              </a:rPr>
              <a:t>Japan’s Incentive Regulations</a:t>
            </a:r>
          </a:p>
        </p:txBody>
      </p:sp>
      <p:sp>
        <p:nvSpPr>
          <p:cNvPr id="12" name="직사각형 3">
            <a:extLst>
              <a:ext uri="{FF2B5EF4-FFF2-40B4-BE49-F238E27FC236}">
                <a16:creationId xmlns:a16="http://schemas.microsoft.com/office/drawing/2014/main" id="{0AC05B60-4D61-2B4F-BCB8-0689A6065731}"/>
              </a:ext>
            </a:extLst>
          </p:cNvPr>
          <p:cNvSpPr/>
          <p:nvPr/>
        </p:nvSpPr>
        <p:spPr>
          <a:xfrm flipV="1">
            <a:off x="1" y="1854588"/>
            <a:ext cx="12190412" cy="45719"/>
          </a:xfrm>
          <a:prstGeom prst="rect">
            <a:avLst/>
          </a:prstGeom>
          <a:solidFill>
            <a:srgbClr val="44B5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x-none" altLang="en-US" dirty="0">
              <a:solidFill>
                <a:srgbClr val="009DD9"/>
              </a:solidFill>
              <a:latin typeface="Calibri" panose="020F0502020204030204" pitchFamily="34" charset="0"/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925794" y="432250"/>
            <a:ext cx="10374269" cy="1210062"/>
            <a:chOff x="925794" y="432250"/>
            <a:chExt cx="10374269" cy="1210062"/>
          </a:xfrm>
        </p:grpSpPr>
        <p:pic>
          <p:nvPicPr>
            <p:cNvPr id="11" name="Picture 10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494450" y="432250"/>
              <a:ext cx="3805613" cy="1159416"/>
            </a:xfrm>
            <a:prstGeom prst="rect">
              <a:avLst/>
            </a:prstGeom>
          </p:spPr>
        </p:pic>
        <p:pic>
          <p:nvPicPr>
            <p:cNvPr id="13" name="Picture 12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5794" y="432250"/>
              <a:ext cx="4323072" cy="1210062"/>
            </a:xfrm>
            <a:prstGeom prst="rect">
              <a:avLst/>
            </a:prstGeom>
          </p:spPr>
        </p:pic>
      </p:grpSp>
      <p:pic>
        <p:nvPicPr>
          <p:cNvPr id="16" name="Picture 1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6025489"/>
            <a:ext cx="12190413" cy="876898"/>
          </a:xfrm>
          <a:prstGeom prst="rect">
            <a:avLst/>
          </a:prstGeom>
        </p:spPr>
      </p:pic>
      <p:sp>
        <p:nvSpPr>
          <p:cNvPr id="18" name="Rectangle 17"/>
          <p:cNvSpPr/>
          <p:nvPr/>
        </p:nvSpPr>
        <p:spPr>
          <a:xfrm>
            <a:off x="1039543" y="6517428"/>
            <a:ext cx="167706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0" fontAlgn="base" hangingPunct="0">
              <a:spcBef>
                <a:spcPts val="600"/>
              </a:spcBef>
              <a:spcAft>
                <a:spcPts val="600"/>
              </a:spcAft>
              <a:buClr>
                <a:srgbClr val="088F9E"/>
              </a:buClr>
            </a:pPr>
            <a:r>
              <a:rPr lang="da-DK" altLang="ko-KR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23/September/2026</a:t>
            </a:r>
          </a:p>
        </p:txBody>
      </p:sp>
    </p:spTree>
    <p:extLst>
      <p:ext uri="{BB962C8B-B14F-4D97-AF65-F5344CB8AC3E}">
        <p14:creationId xmlns:p14="http://schemas.microsoft.com/office/powerpoint/2010/main" val="27894228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CCDDF3-618E-A45E-8473-29AD590F34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正方形/長方形 26">
            <a:extLst>
              <a:ext uri="{FF2B5EF4-FFF2-40B4-BE49-F238E27FC236}">
                <a16:creationId xmlns:a16="http://schemas.microsoft.com/office/drawing/2014/main" id="{A015EFE3-41EB-82E6-95EE-BD147BFB9DEE}"/>
              </a:ext>
            </a:extLst>
          </p:cNvPr>
          <p:cNvSpPr/>
          <p:nvPr/>
        </p:nvSpPr>
        <p:spPr>
          <a:xfrm>
            <a:off x="9085745" y="2706840"/>
            <a:ext cx="2576866" cy="107401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Title 9">
            <a:extLst>
              <a:ext uri="{FF2B5EF4-FFF2-40B4-BE49-F238E27FC236}">
                <a16:creationId xmlns:a16="http://schemas.microsoft.com/office/drawing/2014/main" id="{6D0AC752-5AB8-1263-8F92-7390162911EE}"/>
              </a:ext>
            </a:extLst>
          </p:cNvPr>
          <p:cNvSpPr txBox="1">
            <a:spLocks/>
          </p:cNvSpPr>
          <p:nvPr/>
        </p:nvSpPr>
        <p:spPr>
          <a:xfrm>
            <a:off x="171294" y="448397"/>
            <a:ext cx="9142413" cy="486304"/>
          </a:xfrm>
          <a:prstGeom prst="rect">
            <a:avLst/>
          </a:prstGeom>
        </p:spPr>
        <p:txBody>
          <a:bodyPr anchor="b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>
                <a:solidFill>
                  <a:srgbClr val="088F9E"/>
                </a:solidFill>
                <a:latin typeface="+mn-lt"/>
                <a:ea typeface="+mj-ea"/>
                <a:cs typeface="+mj-cs"/>
              </a:defRPr>
            </a:lvl1pPr>
          </a:lstStyle>
          <a:p>
            <a:pPr>
              <a:buClrTx/>
              <a:buFontTx/>
            </a:pPr>
            <a:r>
              <a:rPr lang="en-US" altLang="ja-JP" dirty="0"/>
              <a:t>Japan’s r</a:t>
            </a:r>
            <a:r>
              <a:rPr lang="en-US" dirty="0"/>
              <a:t>evenue cap system</a:t>
            </a:r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C8D6F262-09AF-B323-F1A2-4521F3F9BC02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accent1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956017" y="2147562"/>
            <a:ext cx="2908935" cy="1591075"/>
          </a:xfrm>
          <a:prstGeom prst="rect">
            <a:avLst/>
          </a:prstGeom>
        </p:spPr>
      </p:pic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158735A5-24EC-D134-0ABA-D29A0C956C21}"/>
              </a:ext>
            </a:extLst>
          </p:cNvPr>
          <p:cNvSpPr txBox="1"/>
          <p:nvPr/>
        </p:nvSpPr>
        <p:spPr>
          <a:xfrm>
            <a:off x="1899212" y="1783489"/>
            <a:ext cx="136973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ClrTx/>
              <a:buFontTx/>
              <a:buNone/>
            </a:pPr>
            <a:r>
              <a:rPr kumimoji="1" lang="en-US" altLang="ja-JP" sz="1600" b="1" kern="1200" dirty="0">
                <a:solidFill>
                  <a:prstClr val="black"/>
                </a:solidFill>
                <a:latin typeface="Calibri"/>
                <a:ea typeface="ＭＳ Ｐゴシック" panose="020B0600070205080204" pitchFamily="50" charset="-128"/>
                <a:cs typeface="+mn-cs"/>
              </a:rPr>
              <a:t>Revenues Cap</a:t>
            </a:r>
            <a:endParaRPr kumimoji="1" lang="ja-JP" altLang="en-US" sz="1600" b="1" kern="1200" dirty="0">
              <a:solidFill>
                <a:prstClr val="black"/>
              </a:solidFill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  <p:graphicFrame>
        <p:nvGraphicFramePr>
          <p:cNvPr id="12" name="グラフ 11">
            <a:extLst>
              <a:ext uri="{FF2B5EF4-FFF2-40B4-BE49-F238E27FC236}">
                <a16:creationId xmlns:a16="http://schemas.microsoft.com/office/drawing/2014/main" id="{4EE85683-5785-4C45-BBC7-71AC2A2C0C4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684792998"/>
              </p:ext>
            </p:extLst>
          </p:nvPr>
        </p:nvGraphicFramePr>
        <p:xfrm>
          <a:off x="4497823" y="2355776"/>
          <a:ext cx="7587461" cy="45814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A0690DA6-352D-764D-BF70-582AB302A449}"/>
              </a:ext>
            </a:extLst>
          </p:cNvPr>
          <p:cNvSpPr txBox="1"/>
          <p:nvPr/>
        </p:nvSpPr>
        <p:spPr>
          <a:xfrm>
            <a:off x="5871412" y="1382082"/>
            <a:ext cx="567423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Tx/>
              <a:buFont typeface="Arial" panose="020B0604020202020204" pitchFamily="34" charset="0"/>
              <a:buChar char="•"/>
            </a:pPr>
            <a:r>
              <a:rPr kumimoji="1" lang="en-US" altLang="ja-JP" sz="1600" kern="1200" dirty="0">
                <a:solidFill>
                  <a:schemeClr val="tx1"/>
                </a:solidFill>
                <a:latin typeface="Arial" panose="020B0604020202020204" pitchFamily="34" charset="0"/>
                <a:ea typeface="メイリオ" panose="020B0604030504040204" pitchFamily="50" charset="-128"/>
                <a:cs typeface="Arial" panose="020B0604020202020204" pitchFamily="34" charset="0"/>
              </a:rPr>
              <a:t>The average monthly regulated electricity bill is</a:t>
            </a:r>
            <a:r>
              <a:rPr kumimoji="1" lang="en-US" altLang="ja-JP" sz="1600" b="1" kern="1200" dirty="0">
                <a:solidFill>
                  <a:srgbClr val="088F9E"/>
                </a:solidFill>
                <a:latin typeface="Arial" panose="020B0604020202020204" pitchFamily="34" charset="0"/>
                <a:ea typeface="メイリオ" panose="020B0604030504040204" pitchFamily="50" charset="-128"/>
                <a:cs typeface="Arial" panose="020B0604020202020204" pitchFamily="34" charset="0"/>
              </a:rPr>
              <a:t> ¥13,506 (€74.28).</a:t>
            </a:r>
          </a:p>
          <a:p>
            <a:pPr marL="285750" indent="-285750">
              <a:buClrTx/>
              <a:buFont typeface="Arial" panose="020B0604020202020204" pitchFamily="34" charset="0"/>
              <a:buChar char="•"/>
            </a:pPr>
            <a:r>
              <a:rPr kumimoji="1" lang="en-US" altLang="ja-JP" sz="1600" b="1" kern="1200" dirty="0">
                <a:solidFill>
                  <a:srgbClr val="088F9E"/>
                </a:solidFill>
                <a:latin typeface="Arial" panose="020B0604020202020204" pitchFamily="34" charset="0"/>
                <a:ea typeface="メイリオ" panose="020B0604030504040204" pitchFamily="50" charset="-128"/>
                <a:cs typeface="Arial" panose="020B0604020202020204" pitchFamily="34" charset="0"/>
              </a:rPr>
              <a:t>Wheeling service charges </a:t>
            </a:r>
            <a:r>
              <a:rPr kumimoji="1" lang="en-US" altLang="ja-JP" sz="1600" kern="1200" dirty="0">
                <a:solidFill>
                  <a:schemeClr val="tx1"/>
                </a:solidFill>
                <a:latin typeface="Arial" panose="020B0604020202020204" pitchFamily="34" charset="0"/>
                <a:ea typeface="メイリオ" panose="020B0604030504040204" pitchFamily="50" charset="-128"/>
                <a:cs typeface="Arial" panose="020B0604020202020204" pitchFamily="34" charset="0"/>
              </a:rPr>
              <a:t>account for around </a:t>
            </a:r>
            <a:r>
              <a:rPr kumimoji="1" lang="en-US" altLang="ja-JP" sz="1600" b="1" kern="1200" dirty="0">
                <a:solidFill>
                  <a:srgbClr val="088F9E"/>
                </a:solidFill>
                <a:latin typeface="Arial" panose="020B0604020202020204" pitchFamily="34" charset="0"/>
                <a:ea typeface="メイリオ" panose="020B0604030504040204" pitchFamily="50" charset="-128"/>
                <a:cs typeface="Arial" panose="020B0604020202020204" pitchFamily="34" charset="0"/>
              </a:rPr>
              <a:t>30% </a:t>
            </a:r>
            <a:r>
              <a:rPr kumimoji="1" lang="en-US" altLang="ja-JP" sz="1600" kern="1200" dirty="0">
                <a:solidFill>
                  <a:schemeClr val="tx1"/>
                </a:solidFill>
                <a:latin typeface="Arial" panose="020B0604020202020204" pitchFamily="34" charset="0"/>
                <a:ea typeface="メイリオ" panose="020B0604030504040204" pitchFamily="50" charset="-128"/>
                <a:cs typeface="Arial" panose="020B0604020202020204" pitchFamily="34" charset="0"/>
              </a:rPr>
              <a:t>of the total regulated electricity bill.</a:t>
            </a:r>
          </a:p>
        </p:txBody>
      </p:sp>
      <p:graphicFrame>
        <p:nvGraphicFramePr>
          <p:cNvPr id="14" name="表 13">
            <a:extLst>
              <a:ext uri="{FF2B5EF4-FFF2-40B4-BE49-F238E27FC236}">
                <a16:creationId xmlns:a16="http://schemas.microsoft.com/office/drawing/2014/main" id="{EE29322E-021A-DBB3-F97B-C9E8BC1A934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54664550"/>
              </p:ext>
            </p:extLst>
          </p:nvPr>
        </p:nvGraphicFramePr>
        <p:xfrm>
          <a:off x="9572180" y="4282333"/>
          <a:ext cx="2310806" cy="1431788"/>
        </p:xfrm>
        <a:graphic>
          <a:graphicData uri="http://schemas.openxmlformats.org/drawingml/2006/table">
            <a:tbl>
              <a:tblPr firstRow="1" bandRow="1"/>
              <a:tblGrid>
                <a:gridCol w="710605">
                  <a:extLst>
                    <a:ext uri="{9D8B030D-6E8A-4147-A177-3AD203B41FA5}">
                      <a16:colId xmlns:a16="http://schemas.microsoft.com/office/drawing/2014/main" val="3454345265"/>
                    </a:ext>
                  </a:extLst>
                </a:gridCol>
                <a:gridCol w="714375">
                  <a:extLst>
                    <a:ext uri="{9D8B030D-6E8A-4147-A177-3AD203B41FA5}">
                      <a16:colId xmlns:a16="http://schemas.microsoft.com/office/drawing/2014/main" val="3558324820"/>
                    </a:ext>
                  </a:extLst>
                </a:gridCol>
                <a:gridCol w="885826">
                  <a:extLst>
                    <a:ext uri="{9D8B030D-6E8A-4147-A177-3AD203B41FA5}">
                      <a16:colId xmlns:a16="http://schemas.microsoft.com/office/drawing/2014/main" val="2690926848"/>
                    </a:ext>
                  </a:extLst>
                </a:gridCol>
              </a:tblGrid>
              <a:tr h="30441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kumimoji="1" lang="en-US" altLang="ja-JP" sz="1050"/>
                        <a:t>Retail</a:t>
                      </a:r>
                      <a:endParaRPr kumimoji="1" lang="ja-JP" altLang="en-US" sz="1050"/>
                    </a:p>
                  </a:txBody>
                  <a:tcPr>
                    <a:lnL w="12700" cmpd="sng">
                      <a:solidFill>
                        <a:srgbClr val="000000"/>
                      </a:solidFill>
                    </a:lnL>
                    <a:lnR w="12700" cmpd="sng">
                      <a:solidFill>
                        <a:srgbClr val="000000"/>
                      </a:solidFill>
                    </a:lnR>
                    <a:lnT w="12700" cmpd="sng">
                      <a:solidFill>
                        <a:srgbClr val="000000"/>
                      </a:solidFill>
                    </a:lnT>
                    <a:lnB w="12700" cmpd="sng">
                      <a:solidFill>
                        <a:srgbClr val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kumimoji="1" lang="en-US" altLang="ja-JP" sz="1050"/>
                        <a:t>\7,830</a:t>
                      </a:r>
                      <a:endParaRPr kumimoji="1" lang="ja-JP" altLang="en-US" sz="1050"/>
                    </a:p>
                  </a:txBody>
                  <a:tcPr anchor="ctr">
                    <a:lnL w="12700" cmpd="sng">
                      <a:solidFill>
                        <a:srgbClr val="000000"/>
                      </a:solidFill>
                    </a:lnL>
                    <a:lnR w="12700" cmpd="sng">
                      <a:solidFill>
                        <a:srgbClr val="000000"/>
                      </a:solidFill>
                    </a:lnR>
                    <a:lnT w="12700" cmpd="sng">
                      <a:solidFill>
                        <a:srgbClr val="000000"/>
                      </a:solidFill>
                    </a:lnT>
                    <a:lnB w="12700" cmpd="sng">
                      <a:solidFill>
                        <a:srgbClr val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ja-JP" altLang="en-US" sz="105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€ </a:t>
                      </a:r>
                      <a:r>
                        <a:rPr kumimoji="1" lang="en-US" altLang="ja-JP" sz="105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43.07</a:t>
                      </a:r>
                      <a:endParaRPr kumimoji="1" lang="ja-JP" altLang="en-US" sz="1050" dirty="0"/>
                    </a:p>
                  </a:txBody>
                  <a:tcPr anchor="ctr">
                    <a:lnL w="12700" cmpd="sng">
                      <a:solidFill>
                        <a:srgbClr val="000000"/>
                      </a:solidFill>
                    </a:lnL>
                    <a:lnR w="12700" cmpd="sng">
                      <a:solidFill>
                        <a:srgbClr val="000000"/>
                      </a:solidFill>
                    </a:lnR>
                    <a:lnT w="12700" cmpd="sng">
                      <a:solidFill>
                        <a:srgbClr val="000000"/>
                      </a:solidFill>
                    </a:lnT>
                    <a:lnB w="12700" cmpd="sng">
                      <a:solidFill>
                        <a:srgbClr val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57286733"/>
                  </a:ext>
                </a:extLst>
              </a:tr>
              <a:tr h="30441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kumimoji="1" lang="en-US" altLang="ja-JP" sz="1050"/>
                        <a:t>Wheeling service </a:t>
                      </a:r>
                      <a:endParaRPr kumimoji="1" lang="ja-JP" altLang="en-US" sz="1050"/>
                    </a:p>
                  </a:txBody>
                  <a:tcPr>
                    <a:lnL w="12700" cmpd="sng">
                      <a:solidFill>
                        <a:srgbClr val="000000"/>
                      </a:solidFill>
                    </a:lnL>
                    <a:lnR w="12700" cmpd="sng">
                      <a:solidFill>
                        <a:srgbClr val="000000"/>
                      </a:solidFill>
                    </a:lnR>
                    <a:lnT w="12700" cmpd="sng">
                      <a:solidFill>
                        <a:srgbClr val="000000"/>
                      </a:solidFill>
                    </a:lnT>
                    <a:lnB w="12700" cmpd="sng">
                      <a:solidFill>
                        <a:srgbClr val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kumimoji="1" lang="en-US" altLang="ja-JP" sz="1050"/>
                        <a:t>\4,084</a:t>
                      </a:r>
                      <a:endParaRPr kumimoji="1" lang="ja-JP" altLang="en-US" sz="1050"/>
                    </a:p>
                  </a:txBody>
                  <a:tcPr anchor="ctr">
                    <a:lnL w="12700" cmpd="sng">
                      <a:solidFill>
                        <a:srgbClr val="000000"/>
                      </a:solidFill>
                    </a:lnL>
                    <a:lnR w="12700" cmpd="sng">
                      <a:solidFill>
                        <a:srgbClr val="000000"/>
                      </a:solidFill>
                    </a:lnR>
                    <a:lnT w="12700" cmpd="sng">
                      <a:solidFill>
                        <a:srgbClr val="000000"/>
                      </a:solidFill>
                    </a:lnT>
                    <a:lnB w="12700" cmpd="sng">
                      <a:solidFill>
                        <a:srgbClr val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ja-JP" altLang="en-US" sz="105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€ </a:t>
                      </a:r>
                      <a:r>
                        <a:rPr kumimoji="1" lang="en-US" altLang="ja-JP" sz="105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22.46</a:t>
                      </a:r>
                      <a:endParaRPr kumimoji="1" lang="ja-JP" altLang="en-US" sz="105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mpd="sng">
                      <a:solidFill>
                        <a:srgbClr val="000000"/>
                      </a:solidFill>
                    </a:lnL>
                    <a:lnR w="12700" cmpd="sng">
                      <a:solidFill>
                        <a:srgbClr val="000000"/>
                      </a:solidFill>
                    </a:lnR>
                    <a:lnT w="12700" cmpd="sng">
                      <a:solidFill>
                        <a:srgbClr val="000000"/>
                      </a:solidFill>
                    </a:lnT>
                    <a:lnB w="12700" cmpd="sng">
                      <a:solidFill>
                        <a:srgbClr val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98869078"/>
                  </a:ext>
                </a:extLst>
              </a:tr>
              <a:tr h="30441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kumimoji="1" lang="en-US" altLang="ja-JP" sz="1050" dirty="0"/>
                        <a:t>Renewable energy</a:t>
                      </a:r>
                      <a:endParaRPr kumimoji="1" lang="ja-JP" altLang="en-US" sz="1050" dirty="0"/>
                    </a:p>
                  </a:txBody>
                  <a:tcPr>
                    <a:lnL w="12700" cmpd="sng">
                      <a:solidFill>
                        <a:srgbClr val="000000"/>
                      </a:solidFill>
                    </a:lnL>
                    <a:lnR w="12700" cmpd="sng">
                      <a:solidFill>
                        <a:srgbClr val="000000"/>
                      </a:solidFill>
                    </a:lnR>
                    <a:lnT w="12700" cmpd="sng">
                      <a:solidFill>
                        <a:srgbClr val="000000"/>
                      </a:solidFill>
                    </a:lnT>
                    <a:lnB w="12700" cmpd="sng">
                      <a:solidFill>
                        <a:srgbClr val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kumimoji="1" lang="en-US" altLang="ja-JP" sz="1050"/>
                        <a:t>\1,392</a:t>
                      </a:r>
                      <a:endParaRPr kumimoji="1" lang="ja-JP" altLang="en-US" sz="1050"/>
                    </a:p>
                  </a:txBody>
                  <a:tcPr anchor="ctr">
                    <a:lnL w="12700" cmpd="sng">
                      <a:solidFill>
                        <a:srgbClr val="000000"/>
                      </a:solidFill>
                    </a:lnL>
                    <a:lnR w="12700" cmpd="sng">
                      <a:solidFill>
                        <a:srgbClr val="000000"/>
                      </a:solidFill>
                    </a:lnR>
                    <a:lnT w="12700" cmpd="sng">
                      <a:solidFill>
                        <a:srgbClr val="000000"/>
                      </a:solidFill>
                    </a:lnT>
                    <a:lnB w="12700" cmpd="sng">
                      <a:solidFill>
                        <a:srgbClr val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ja-JP" altLang="en-US" sz="105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€ </a:t>
                      </a:r>
                      <a:r>
                        <a:rPr kumimoji="1" lang="en-US" altLang="ja-JP" sz="105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7.66</a:t>
                      </a:r>
                      <a:endParaRPr kumimoji="1" lang="ja-JP" altLang="en-US" sz="1050" dirty="0"/>
                    </a:p>
                  </a:txBody>
                  <a:tcPr anchor="ctr">
                    <a:lnL w="12700" cmpd="sng">
                      <a:solidFill>
                        <a:srgbClr val="000000"/>
                      </a:solidFill>
                    </a:lnL>
                    <a:lnR w="12700" cmpd="sng">
                      <a:solidFill>
                        <a:srgbClr val="000000"/>
                      </a:solidFill>
                    </a:lnR>
                    <a:lnT w="12700" cmpd="sng">
                      <a:solidFill>
                        <a:srgbClr val="000000"/>
                      </a:solidFill>
                    </a:lnT>
                    <a:lnB w="12700" cmpd="sng">
                      <a:solidFill>
                        <a:srgbClr val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70966391"/>
                  </a:ext>
                </a:extLst>
              </a:tr>
              <a:tr h="30441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r>
                        <a:rPr kumimoji="1" lang="en-US" altLang="ja-JP" sz="1050" dirty="0"/>
                        <a:t>Total</a:t>
                      </a:r>
                      <a:endParaRPr kumimoji="1" lang="ja-JP" altLang="en-US" sz="1050" dirty="0"/>
                    </a:p>
                  </a:txBody>
                  <a:tcPr>
                    <a:lnL w="12700" cmpd="sng">
                      <a:solidFill>
                        <a:srgbClr val="000000"/>
                      </a:solidFill>
                    </a:lnL>
                    <a:lnR w="12700" cmpd="sng">
                      <a:solidFill>
                        <a:srgbClr val="000000"/>
                      </a:solidFill>
                    </a:lnR>
                    <a:lnT w="12700" cmpd="sng">
                      <a:solidFill>
                        <a:srgbClr val="000000"/>
                      </a:solidFill>
                    </a:lnT>
                    <a:lnB w="12700" cmpd="sng">
                      <a:solidFill>
                        <a:srgbClr val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kumimoji="1" lang="en-US" altLang="ja-JP" sz="1050"/>
                        <a:t>\13,506</a:t>
                      </a:r>
                      <a:endParaRPr kumimoji="1" lang="ja-JP" altLang="en-US" sz="1050"/>
                    </a:p>
                  </a:txBody>
                  <a:tcPr anchor="ctr">
                    <a:lnL w="12700" cmpd="sng">
                      <a:solidFill>
                        <a:srgbClr val="000000"/>
                      </a:solidFill>
                    </a:lnL>
                    <a:lnR w="12700" cmpd="sng">
                      <a:solidFill>
                        <a:srgbClr val="000000"/>
                      </a:solidFill>
                    </a:lnR>
                    <a:lnT w="12700" cmpd="sng">
                      <a:solidFill>
                        <a:srgbClr val="000000"/>
                      </a:solidFill>
                    </a:lnT>
                    <a:lnB w="12700" cmpd="sng">
                      <a:solidFill>
                        <a:srgbClr val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ja-JP" altLang="en-US" sz="105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€ </a:t>
                      </a:r>
                      <a:r>
                        <a:rPr kumimoji="1" lang="en-US" altLang="ja-JP" sz="105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74.28</a:t>
                      </a:r>
                      <a:endParaRPr kumimoji="1" lang="ja-JP" altLang="en-US" sz="1050" dirty="0"/>
                    </a:p>
                  </a:txBody>
                  <a:tcPr anchor="ctr">
                    <a:lnL w="12700" cmpd="sng">
                      <a:solidFill>
                        <a:srgbClr val="000000"/>
                      </a:solidFill>
                    </a:lnL>
                    <a:lnR w="12700" cmpd="sng">
                      <a:solidFill>
                        <a:srgbClr val="000000"/>
                      </a:solidFill>
                    </a:lnR>
                    <a:lnT w="12700" cmpd="sng">
                      <a:solidFill>
                        <a:srgbClr val="000000"/>
                      </a:solidFill>
                    </a:lnT>
                    <a:lnB w="12700" cmpd="sng">
                      <a:solidFill>
                        <a:srgbClr val="000000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57308581"/>
                  </a:ext>
                </a:extLst>
              </a:tr>
            </a:tbl>
          </a:graphicData>
        </a:graphic>
      </p:graphicFrame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357C9B6B-83D1-BEEF-1120-BB538D12350C}"/>
              </a:ext>
            </a:extLst>
          </p:cNvPr>
          <p:cNvSpPr txBox="1"/>
          <p:nvPr/>
        </p:nvSpPr>
        <p:spPr>
          <a:xfrm>
            <a:off x="9915351" y="5738022"/>
            <a:ext cx="217709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Tx/>
              <a:buFontTx/>
              <a:buNone/>
            </a:pPr>
            <a:r>
              <a:rPr kumimoji="1" lang="en-US" altLang="ja-JP" sz="1100" kern="1200" dirty="0">
                <a:latin typeface="Arial" panose="020B0604020202020204" pitchFamily="34" charset="0"/>
                <a:ea typeface="メイリオ" panose="020B0604030504040204" pitchFamily="50" charset="-128"/>
                <a:cs typeface="Arial" panose="020B0604020202020204" pitchFamily="34" charset="0"/>
              </a:rPr>
              <a:t>Converted at €0.0055 per JPY.</a:t>
            </a:r>
          </a:p>
        </p:txBody>
      </p:sp>
      <p:cxnSp>
        <p:nvCxnSpPr>
          <p:cNvPr id="17" name="直線コネクタ 16">
            <a:extLst>
              <a:ext uri="{FF2B5EF4-FFF2-40B4-BE49-F238E27FC236}">
                <a16:creationId xmlns:a16="http://schemas.microsoft.com/office/drawing/2014/main" id="{17CDEFCC-D3A1-44CC-D9D1-2A1CBE887306}"/>
              </a:ext>
            </a:extLst>
          </p:cNvPr>
          <p:cNvCxnSpPr>
            <a:cxnSpLocks/>
          </p:cNvCxnSpPr>
          <p:nvPr/>
        </p:nvCxnSpPr>
        <p:spPr>
          <a:xfrm>
            <a:off x="740081" y="1653435"/>
            <a:ext cx="2698444" cy="0"/>
          </a:xfrm>
          <a:prstGeom prst="line">
            <a:avLst/>
          </a:prstGeom>
          <a:ln w="19050">
            <a:solidFill>
              <a:srgbClr val="CCEAE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タイトル 2">
            <a:extLst>
              <a:ext uri="{FF2B5EF4-FFF2-40B4-BE49-F238E27FC236}">
                <a16:creationId xmlns:a16="http://schemas.microsoft.com/office/drawing/2014/main" id="{E7088FEA-0077-094D-05FE-08CC7C1AA23C}"/>
              </a:ext>
            </a:extLst>
          </p:cNvPr>
          <p:cNvSpPr txBox="1">
            <a:spLocks/>
          </p:cNvSpPr>
          <p:nvPr/>
        </p:nvSpPr>
        <p:spPr>
          <a:xfrm>
            <a:off x="609933" y="1302396"/>
            <a:ext cx="3630259" cy="351039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spcBef>
                <a:spcPct val="0"/>
              </a:spcBef>
              <a:buNone/>
              <a:defRPr kumimoji="1" sz="2400" b="1" kern="120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1pPr>
          </a:lstStyle>
          <a:p>
            <a:pPr marL="292795" indent="-292795">
              <a:defRPr/>
            </a:pPr>
            <a:r>
              <a:rPr lang="en-US" altLang="ja-JP" sz="2000" dirty="0">
                <a:solidFill>
                  <a:prstClr val="black"/>
                </a:solidFill>
                <a:latin typeface="Arial" panose="020B0604020202020204" pitchFamily="34" charset="0"/>
                <a:ea typeface="Yu Gothic UI" panose="020B0500000000000000" pitchFamily="50" charset="-128"/>
                <a:cs typeface="Arial" panose="020B0604020202020204" pitchFamily="34" charset="0"/>
              </a:rPr>
              <a:t>Revenue Cap scheme</a:t>
            </a: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FBA59514-54AF-6CBD-377F-E38318C9EC68}"/>
              </a:ext>
            </a:extLst>
          </p:cNvPr>
          <p:cNvSpPr txBox="1"/>
          <p:nvPr/>
        </p:nvSpPr>
        <p:spPr>
          <a:xfrm>
            <a:off x="504825" y="4091336"/>
            <a:ext cx="468630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kumimoji="1" lang="en-US" altLang="ja-JP" sz="1600" dirty="0"/>
              <a:t>If actual costs fall below the revenue cap, the resulting cost savings may be retained as profit by the transmission and distribution operator.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kumimoji="1" lang="en-US" altLang="ja-JP" sz="1600" dirty="0"/>
              <a:t>The revenue cap system incentivizes efficient operation and investment, ultimately helping to reduce network charges for consumers.</a:t>
            </a:r>
            <a:endParaRPr kumimoji="1" lang="ja-JP" altLang="en-US" dirty="0"/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6E4BBCF6-952F-DB17-CF5F-37318F89C503}"/>
              </a:ext>
            </a:extLst>
          </p:cNvPr>
          <p:cNvSpPr txBox="1"/>
          <p:nvPr/>
        </p:nvSpPr>
        <p:spPr>
          <a:xfrm>
            <a:off x="1353979" y="3727602"/>
            <a:ext cx="55734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200" dirty="0"/>
              <a:t>2023</a:t>
            </a:r>
            <a:endParaRPr kumimoji="1" lang="ja-JP" altLang="en-US" sz="1200" dirty="0"/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53BAFED2-15F3-B9F2-3F22-4E7D92814310}"/>
              </a:ext>
            </a:extLst>
          </p:cNvPr>
          <p:cNvSpPr txBox="1"/>
          <p:nvPr/>
        </p:nvSpPr>
        <p:spPr>
          <a:xfrm>
            <a:off x="1824502" y="3727601"/>
            <a:ext cx="55734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200" dirty="0"/>
              <a:t>2024</a:t>
            </a:r>
            <a:endParaRPr kumimoji="1" lang="ja-JP" altLang="en-US" sz="1200" dirty="0"/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68BE7D39-66DA-02EE-0968-CFD899CC13D3}"/>
              </a:ext>
            </a:extLst>
          </p:cNvPr>
          <p:cNvSpPr txBox="1"/>
          <p:nvPr/>
        </p:nvSpPr>
        <p:spPr>
          <a:xfrm>
            <a:off x="2335775" y="3727601"/>
            <a:ext cx="55734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200" dirty="0"/>
              <a:t>2025</a:t>
            </a:r>
            <a:endParaRPr kumimoji="1" lang="ja-JP" altLang="en-US" sz="1200" dirty="0"/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88FCC5CE-DD2F-EA06-8224-AE170693347F}"/>
              </a:ext>
            </a:extLst>
          </p:cNvPr>
          <p:cNvSpPr txBox="1"/>
          <p:nvPr/>
        </p:nvSpPr>
        <p:spPr>
          <a:xfrm>
            <a:off x="2798423" y="3719103"/>
            <a:ext cx="55734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200" dirty="0"/>
              <a:t>2026</a:t>
            </a:r>
            <a:endParaRPr kumimoji="1" lang="ja-JP" altLang="en-US" sz="1200" dirty="0"/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AE147450-57DC-1707-51CF-E8F36CED6E48}"/>
              </a:ext>
            </a:extLst>
          </p:cNvPr>
          <p:cNvSpPr txBox="1"/>
          <p:nvPr/>
        </p:nvSpPr>
        <p:spPr>
          <a:xfrm>
            <a:off x="3268946" y="3719103"/>
            <a:ext cx="55734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200" dirty="0"/>
              <a:t>2027</a:t>
            </a:r>
            <a:endParaRPr kumimoji="1" lang="ja-JP" altLang="en-US" sz="1200" dirty="0"/>
          </a:p>
        </p:txBody>
      </p:sp>
    </p:spTree>
    <p:extLst>
      <p:ext uri="{BB962C8B-B14F-4D97-AF65-F5344CB8AC3E}">
        <p14:creationId xmlns:p14="http://schemas.microsoft.com/office/powerpoint/2010/main" val="10102955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AC6FA9-1421-CCEE-8057-D88537BF80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9">
            <a:extLst>
              <a:ext uri="{FF2B5EF4-FFF2-40B4-BE49-F238E27FC236}">
                <a16:creationId xmlns:a16="http://schemas.microsoft.com/office/drawing/2014/main" id="{C8C56D4B-1802-6D95-F645-E97928A9CDBF}"/>
              </a:ext>
            </a:extLst>
          </p:cNvPr>
          <p:cNvSpPr txBox="1">
            <a:spLocks/>
          </p:cNvSpPr>
          <p:nvPr/>
        </p:nvSpPr>
        <p:spPr>
          <a:xfrm>
            <a:off x="171294" y="448397"/>
            <a:ext cx="9142413" cy="486304"/>
          </a:xfrm>
          <a:prstGeom prst="rect">
            <a:avLst/>
          </a:prstGeom>
        </p:spPr>
        <p:txBody>
          <a:bodyPr anchor="b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>
                <a:solidFill>
                  <a:srgbClr val="088F9E"/>
                </a:solidFill>
                <a:latin typeface="+mn-lt"/>
                <a:ea typeface="+mj-ea"/>
                <a:cs typeface="+mj-cs"/>
              </a:defRPr>
            </a:lvl1pPr>
          </a:lstStyle>
          <a:p>
            <a:pPr>
              <a:buClrTx/>
              <a:buFontTx/>
            </a:pPr>
            <a:r>
              <a:rPr lang="en-US" dirty="0"/>
              <a:t>Why Are Reforms Needed for the Second </a:t>
            </a:r>
            <a:br>
              <a:rPr lang="en-US" dirty="0"/>
            </a:br>
            <a:r>
              <a:rPr lang="en-US" dirty="0"/>
              <a:t>Regulatory Period?</a:t>
            </a: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4200A286-625E-A29A-F81F-DB2ACBB3DE53}"/>
              </a:ext>
            </a:extLst>
          </p:cNvPr>
          <p:cNvSpPr txBox="1"/>
          <p:nvPr/>
        </p:nvSpPr>
        <p:spPr>
          <a:xfrm>
            <a:off x="7619106" y="1194299"/>
            <a:ext cx="338920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000" b="1" u="sng" dirty="0">
                <a:solidFill>
                  <a:srgbClr val="088F9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Key Issues for the Second Regulatory Period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9E82B26C-4611-6985-1F6D-CA521A39AD5A}"/>
              </a:ext>
            </a:extLst>
          </p:cNvPr>
          <p:cNvSpPr txBox="1"/>
          <p:nvPr/>
        </p:nvSpPr>
        <p:spPr>
          <a:xfrm>
            <a:off x="7766626" y="1937308"/>
            <a:ext cx="4545180" cy="33650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kumimoji="1" lang="en-US" altLang="ja-JP" sz="1800" b="1" dirty="0">
                <a:latin typeface="Arial" panose="020B0604020202020204" pitchFamily="34" charset="0"/>
                <a:cs typeface="Arial" panose="020B0604020202020204" pitchFamily="34" charset="0"/>
              </a:rPr>
              <a:t>Review of the Cost of Capital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kumimoji="1" lang="en-US" altLang="ja-JP" sz="1800" b="1" dirty="0">
                <a:latin typeface="Arial" panose="020B0604020202020204" pitchFamily="34" charset="0"/>
                <a:cs typeface="Arial" panose="020B0604020202020204" pitchFamily="34" charset="0"/>
              </a:rPr>
              <a:t>Treatment of Inflation and Interest Rate Changes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kumimoji="1" lang="en-US" altLang="ja-JP" sz="1800" b="1" dirty="0">
                <a:latin typeface="Arial" panose="020B0604020202020204" pitchFamily="34" charset="0"/>
                <a:cs typeface="Arial" panose="020B0604020202020204" pitchFamily="34" charset="0"/>
              </a:rPr>
              <a:t>Framework for Next-Generation Investment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kumimoji="1" lang="en-US" altLang="ja-JP" sz="1800" b="1" dirty="0">
                <a:latin typeface="Arial" panose="020B0604020202020204" pitchFamily="34" charset="0"/>
                <a:cs typeface="Arial" panose="020B0604020202020204" pitchFamily="34" charset="0"/>
              </a:rPr>
              <a:t>Incentive and Performance Evaluation Mechanisms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kumimoji="1" lang="en-US" altLang="ja-JP" sz="1800" b="1" dirty="0">
                <a:latin typeface="Arial" panose="020B0604020202020204" pitchFamily="34" charset="0"/>
                <a:cs typeface="Arial" panose="020B0604020202020204" pitchFamily="34" charset="0"/>
              </a:rPr>
              <a:t>Tariff-Setting Approach</a:t>
            </a: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0EFB350A-29DD-7E63-ECAC-0E1765F071DA}"/>
              </a:ext>
            </a:extLst>
          </p:cNvPr>
          <p:cNvSpPr txBox="1"/>
          <p:nvPr/>
        </p:nvSpPr>
        <p:spPr>
          <a:xfrm>
            <a:off x="229045" y="1143921"/>
            <a:ext cx="171586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000" b="1" u="sng" dirty="0">
                <a:solidFill>
                  <a:srgbClr val="088F9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Challenges</a:t>
            </a: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1FBBDD77-F627-BBA0-4937-402228F7540D}"/>
              </a:ext>
            </a:extLst>
          </p:cNvPr>
          <p:cNvSpPr txBox="1"/>
          <p:nvPr/>
        </p:nvSpPr>
        <p:spPr>
          <a:xfrm>
            <a:off x="229045" y="1668214"/>
            <a:ext cx="211681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kumimoji="1" lang="en-US" altLang="ja-JP" sz="1600" b="1" dirty="0">
                <a:latin typeface="Arial" panose="020B0604020202020204" pitchFamily="34" charset="0"/>
                <a:cs typeface="Arial" panose="020B0604020202020204" pitchFamily="34" charset="0"/>
              </a:rPr>
              <a:t>Rising interest rates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kumimoji="1" lang="en-US" altLang="ja-JP" sz="1600" b="1" dirty="0">
                <a:latin typeface="Arial" panose="020B0604020202020204" pitchFamily="34" charset="0"/>
                <a:cs typeface="Arial" panose="020B0604020202020204" pitchFamily="34" charset="0"/>
              </a:rPr>
              <a:t>Inflation and labor costs</a:t>
            </a:r>
          </a:p>
        </p:txBody>
      </p:sp>
      <p:pic>
        <p:nvPicPr>
          <p:cNvPr id="15" name="図 14">
            <a:extLst>
              <a:ext uri="{FF2B5EF4-FFF2-40B4-BE49-F238E27FC236}">
                <a16:creationId xmlns:a16="http://schemas.microsoft.com/office/drawing/2014/main" id="{7B491066-867E-E595-7001-6E41FC5068B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35667" y="1266385"/>
            <a:ext cx="4635409" cy="2497643"/>
          </a:xfrm>
          <a:prstGeom prst="rect">
            <a:avLst/>
          </a:prstGeom>
        </p:spPr>
      </p:pic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1853EDD5-E6AC-A76F-58EB-A9753E9CAC6D}"/>
              </a:ext>
            </a:extLst>
          </p:cNvPr>
          <p:cNvSpPr txBox="1"/>
          <p:nvPr/>
        </p:nvSpPr>
        <p:spPr>
          <a:xfrm>
            <a:off x="171294" y="3642345"/>
            <a:ext cx="205972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kumimoji="1" lang="en-US" altLang="ja-JP" sz="1600" b="1" dirty="0">
                <a:latin typeface="Arial" panose="020B0604020202020204" pitchFamily="34" charset="0"/>
                <a:cs typeface="Arial" panose="020B0604020202020204" pitchFamily="34" charset="0"/>
              </a:rPr>
              <a:t>Data center demand</a:t>
            </a:r>
          </a:p>
        </p:txBody>
      </p:sp>
      <p:grpSp>
        <p:nvGrpSpPr>
          <p:cNvPr id="71" name="グループ化 70">
            <a:extLst>
              <a:ext uri="{FF2B5EF4-FFF2-40B4-BE49-F238E27FC236}">
                <a16:creationId xmlns:a16="http://schemas.microsoft.com/office/drawing/2014/main" id="{DA9B4911-64FC-F623-4392-F98350909410}"/>
              </a:ext>
            </a:extLst>
          </p:cNvPr>
          <p:cNvGrpSpPr/>
          <p:nvPr/>
        </p:nvGrpSpPr>
        <p:grpSpPr>
          <a:xfrm>
            <a:off x="2151197" y="3974029"/>
            <a:ext cx="4793890" cy="2712521"/>
            <a:chOff x="2692033" y="4455100"/>
            <a:chExt cx="4164384" cy="2243846"/>
          </a:xfrm>
        </p:grpSpPr>
        <p:sp>
          <p:nvSpPr>
            <p:cNvPr id="70" name="正方形/長方形 69">
              <a:extLst>
                <a:ext uri="{FF2B5EF4-FFF2-40B4-BE49-F238E27FC236}">
                  <a16:creationId xmlns:a16="http://schemas.microsoft.com/office/drawing/2014/main" id="{CB75E074-6282-7204-9FF5-091269AEAADF}"/>
                </a:ext>
              </a:extLst>
            </p:cNvPr>
            <p:cNvSpPr/>
            <p:nvPr/>
          </p:nvSpPr>
          <p:spPr>
            <a:xfrm>
              <a:off x="2692033" y="4455100"/>
              <a:ext cx="4164384" cy="224384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pic>
          <p:nvPicPr>
            <p:cNvPr id="69" name="図 68">
              <a:extLst>
                <a:ext uri="{FF2B5EF4-FFF2-40B4-BE49-F238E27FC236}">
                  <a16:creationId xmlns:a16="http://schemas.microsoft.com/office/drawing/2014/main" id="{E594CEA0-FBC1-58DF-71F3-413941ADC6A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844434" y="4583484"/>
              <a:ext cx="3788001" cy="2111966"/>
            </a:xfrm>
            <a:prstGeom prst="rect">
              <a:avLst/>
            </a:prstGeom>
          </p:spPr>
        </p:pic>
      </p:grpSp>
      <p:sp>
        <p:nvSpPr>
          <p:cNvPr id="72" name="object 23">
            <a:extLst>
              <a:ext uri="{FF2B5EF4-FFF2-40B4-BE49-F238E27FC236}">
                <a16:creationId xmlns:a16="http://schemas.microsoft.com/office/drawing/2014/main" id="{95233ADB-6427-3FCB-F18D-616FEFB7C79A}"/>
              </a:ext>
            </a:extLst>
          </p:cNvPr>
          <p:cNvSpPr txBox="1"/>
          <p:nvPr/>
        </p:nvSpPr>
        <p:spPr>
          <a:xfrm>
            <a:off x="6010103" y="5544187"/>
            <a:ext cx="3658830" cy="751488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spcBef>
                <a:spcPts val="100"/>
              </a:spcBef>
            </a:pPr>
            <a:r>
              <a:rPr lang="en-US" sz="1600" b="1" dirty="0">
                <a:solidFill>
                  <a:srgbClr val="4F81B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Electricity demand in the Tokyo area is expected to grow, driven by large-scale loads such as AI data centers.</a:t>
            </a:r>
            <a:endParaRPr lang="ja-JP" altLang="en-US" sz="1600" b="1" dirty="0">
              <a:solidFill>
                <a:srgbClr val="4F81BC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273671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FAC6C6-79DD-1835-3901-D8F94E80BF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9">
            <a:extLst>
              <a:ext uri="{FF2B5EF4-FFF2-40B4-BE49-F238E27FC236}">
                <a16:creationId xmlns:a16="http://schemas.microsoft.com/office/drawing/2014/main" id="{D46AE8ED-4914-4F3D-0D0C-29EFA11F997A}"/>
              </a:ext>
            </a:extLst>
          </p:cNvPr>
          <p:cNvSpPr txBox="1">
            <a:spLocks/>
          </p:cNvSpPr>
          <p:nvPr/>
        </p:nvSpPr>
        <p:spPr>
          <a:xfrm>
            <a:off x="171294" y="448397"/>
            <a:ext cx="9416724" cy="486304"/>
          </a:xfrm>
          <a:prstGeom prst="rect">
            <a:avLst/>
          </a:prstGeom>
        </p:spPr>
        <p:txBody>
          <a:bodyPr anchor="b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>
                <a:solidFill>
                  <a:srgbClr val="088F9E"/>
                </a:solidFill>
                <a:latin typeface="+mn-lt"/>
                <a:ea typeface="+mj-ea"/>
                <a:cs typeface="+mj-cs"/>
              </a:defRPr>
            </a:lvl1pPr>
          </a:lstStyle>
          <a:p>
            <a:pPr>
              <a:buClrTx/>
              <a:buFontTx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The Long-term Decarbonization Auction</a:t>
            </a:r>
          </a:p>
        </p:txBody>
      </p:sp>
      <p:cxnSp>
        <p:nvCxnSpPr>
          <p:cNvPr id="12" name="直線矢印コネクタ 11">
            <a:extLst>
              <a:ext uri="{FF2B5EF4-FFF2-40B4-BE49-F238E27FC236}">
                <a16:creationId xmlns:a16="http://schemas.microsoft.com/office/drawing/2014/main" id="{B8B196A8-9057-995B-A22A-C6F623EFC507}"/>
              </a:ext>
            </a:extLst>
          </p:cNvPr>
          <p:cNvCxnSpPr>
            <a:cxnSpLocks/>
          </p:cNvCxnSpPr>
          <p:nvPr/>
        </p:nvCxnSpPr>
        <p:spPr>
          <a:xfrm flipV="1">
            <a:off x="1882381" y="3210848"/>
            <a:ext cx="4296672" cy="30253"/>
          </a:xfrm>
          <a:prstGeom prst="straightConnector1">
            <a:avLst/>
          </a:prstGeom>
          <a:ln w="57150">
            <a:solidFill>
              <a:srgbClr val="00206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FA97CC27-5ABF-3FA7-B333-03DFDD9367A0}"/>
              </a:ext>
            </a:extLst>
          </p:cNvPr>
          <p:cNvSpPr txBox="1"/>
          <p:nvPr/>
        </p:nvSpPr>
        <p:spPr>
          <a:xfrm>
            <a:off x="217125" y="1236935"/>
            <a:ext cx="6869929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400" b="1" dirty="0">
                <a:latin typeface="Segoe UI" panose="020B0502040204020203" pitchFamily="34" charset="0"/>
              </a:rPr>
              <a:t>Long-term Decarbonization Auction </a:t>
            </a:r>
          </a:p>
          <a:p>
            <a:r>
              <a:rPr lang="en-US" altLang="ja-JP" sz="1800" dirty="0">
                <a:latin typeface="Segoe UI" panose="020B0502040204020203" pitchFamily="34" charset="0"/>
              </a:rPr>
              <a:t>Objective: Stimulate investment in low-carbon resources</a:t>
            </a:r>
          </a:p>
        </p:txBody>
      </p:sp>
      <p:graphicFrame>
        <p:nvGraphicFramePr>
          <p:cNvPr id="29" name="表 28">
            <a:extLst>
              <a:ext uri="{FF2B5EF4-FFF2-40B4-BE49-F238E27FC236}">
                <a16:creationId xmlns:a16="http://schemas.microsoft.com/office/drawing/2014/main" id="{A89F3EAB-A44B-63EC-A96E-CF8B55F47CC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36789239"/>
              </p:ext>
            </p:extLst>
          </p:nvPr>
        </p:nvGraphicFramePr>
        <p:xfrm>
          <a:off x="387073" y="2690555"/>
          <a:ext cx="5791980" cy="243840"/>
        </p:xfrm>
        <a:graphic>
          <a:graphicData uri="http://schemas.openxmlformats.org/drawingml/2006/table">
            <a:tbl>
              <a:tblPr firstRow="1" bandRow="1">
                <a:tableStyleId>{E4B8CE54-D7E4-4D6C-B30F-6A91B47CCFBE}</a:tableStyleId>
              </a:tblPr>
              <a:tblGrid>
                <a:gridCol w="482665">
                  <a:extLst>
                    <a:ext uri="{9D8B030D-6E8A-4147-A177-3AD203B41FA5}">
                      <a16:colId xmlns:a16="http://schemas.microsoft.com/office/drawing/2014/main" val="1323932183"/>
                    </a:ext>
                  </a:extLst>
                </a:gridCol>
                <a:gridCol w="482665">
                  <a:extLst>
                    <a:ext uri="{9D8B030D-6E8A-4147-A177-3AD203B41FA5}">
                      <a16:colId xmlns:a16="http://schemas.microsoft.com/office/drawing/2014/main" val="3026543303"/>
                    </a:ext>
                  </a:extLst>
                </a:gridCol>
                <a:gridCol w="482665">
                  <a:extLst>
                    <a:ext uri="{9D8B030D-6E8A-4147-A177-3AD203B41FA5}">
                      <a16:colId xmlns:a16="http://schemas.microsoft.com/office/drawing/2014/main" val="344988209"/>
                    </a:ext>
                  </a:extLst>
                </a:gridCol>
                <a:gridCol w="482665">
                  <a:extLst>
                    <a:ext uri="{9D8B030D-6E8A-4147-A177-3AD203B41FA5}">
                      <a16:colId xmlns:a16="http://schemas.microsoft.com/office/drawing/2014/main" val="2583135140"/>
                    </a:ext>
                  </a:extLst>
                </a:gridCol>
                <a:gridCol w="482665">
                  <a:extLst>
                    <a:ext uri="{9D8B030D-6E8A-4147-A177-3AD203B41FA5}">
                      <a16:colId xmlns:a16="http://schemas.microsoft.com/office/drawing/2014/main" val="2152612273"/>
                    </a:ext>
                  </a:extLst>
                </a:gridCol>
                <a:gridCol w="482665">
                  <a:extLst>
                    <a:ext uri="{9D8B030D-6E8A-4147-A177-3AD203B41FA5}">
                      <a16:colId xmlns:a16="http://schemas.microsoft.com/office/drawing/2014/main" val="1882291251"/>
                    </a:ext>
                  </a:extLst>
                </a:gridCol>
                <a:gridCol w="482665">
                  <a:extLst>
                    <a:ext uri="{9D8B030D-6E8A-4147-A177-3AD203B41FA5}">
                      <a16:colId xmlns:a16="http://schemas.microsoft.com/office/drawing/2014/main" val="452395031"/>
                    </a:ext>
                  </a:extLst>
                </a:gridCol>
                <a:gridCol w="482665">
                  <a:extLst>
                    <a:ext uri="{9D8B030D-6E8A-4147-A177-3AD203B41FA5}">
                      <a16:colId xmlns:a16="http://schemas.microsoft.com/office/drawing/2014/main" val="653187424"/>
                    </a:ext>
                  </a:extLst>
                </a:gridCol>
                <a:gridCol w="482665">
                  <a:extLst>
                    <a:ext uri="{9D8B030D-6E8A-4147-A177-3AD203B41FA5}">
                      <a16:colId xmlns:a16="http://schemas.microsoft.com/office/drawing/2014/main" val="1024376361"/>
                    </a:ext>
                  </a:extLst>
                </a:gridCol>
                <a:gridCol w="482665">
                  <a:extLst>
                    <a:ext uri="{9D8B030D-6E8A-4147-A177-3AD203B41FA5}">
                      <a16:colId xmlns:a16="http://schemas.microsoft.com/office/drawing/2014/main" val="1504888282"/>
                    </a:ext>
                  </a:extLst>
                </a:gridCol>
                <a:gridCol w="482665">
                  <a:extLst>
                    <a:ext uri="{9D8B030D-6E8A-4147-A177-3AD203B41FA5}">
                      <a16:colId xmlns:a16="http://schemas.microsoft.com/office/drawing/2014/main" val="1351923608"/>
                    </a:ext>
                  </a:extLst>
                </a:gridCol>
                <a:gridCol w="482665">
                  <a:extLst>
                    <a:ext uri="{9D8B030D-6E8A-4147-A177-3AD203B41FA5}">
                      <a16:colId xmlns:a16="http://schemas.microsoft.com/office/drawing/2014/main" val="719255358"/>
                    </a:ext>
                  </a:extLst>
                </a:gridCol>
              </a:tblGrid>
              <a:tr h="235806">
                <a:tc>
                  <a:txBody>
                    <a:bodyPr/>
                    <a:lstStyle/>
                    <a:p>
                      <a:endParaRPr kumimoji="1" lang="ja-JP" altLang="en-US" sz="1000" dirty="0"/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000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000" dirty="0"/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000" dirty="0"/>
                    </a:p>
                  </a:txBody>
                  <a:tcPr>
                    <a:solidFill>
                      <a:srgbClr val="088F9E"/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000" dirty="0"/>
                    </a:p>
                  </a:txBody>
                  <a:tcPr>
                    <a:solidFill>
                      <a:srgbClr val="088F9E"/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000" dirty="0"/>
                    </a:p>
                  </a:txBody>
                  <a:tcPr>
                    <a:solidFill>
                      <a:srgbClr val="088F9E"/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000" dirty="0"/>
                    </a:p>
                  </a:txBody>
                  <a:tcPr>
                    <a:solidFill>
                      <a:srgbClr val="088F9E"/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000" dirty="0"/>
                    </a:p>
                  </a:txBody>
                  <a:tcPr>
                    <a:solidFill>
                      <a:srgbClr val="088F9E"/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000" dirty="0"/>
                    </a:p>
                  </a:txBody>
                  <a:tcPr>
                    <a:solidFill>
                      <a:srgbClr val="088F9E"/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000" dirty="0"/>
                    </a:p>
                  </a:txBody>
                  <a:tcPr>
                    <a:solidFill>
                      <a:srgbClr val="088F9E"/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000" dirty="0"/>
                    </a:p>
                  </a:txBody>
                  <a:tcPr>
                    <a:solidFill>
                      <a:srgbClr val="088F9E"/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sz="1000" dirty="0"/>
                    </a:p>
                  </a:txBody>
                  <a:tcPr>
                    <a:solidFill>
                      <a:srgbClr val="088F9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18423802"/>
                  </a:ext>
                </a:extLst>
              </a:tr>
            </a:tbl>
          </a:graphicData>
        </a:graphic>
      </p:graphicFrame>
      <p:grpSp>
        <p:nvGrpSpPr>
          <p:cNvPr id="15" name="グループ化 14">
            <a:extLst>
              <a:ext uri="{FF2B5EF4-FFF2-40B4-BE49-F238E27FC236}">
                <a16:creationId xmlns:a16="http://schemas.microsoft.com/office/drawing/2014/main" id="{3677FE95-0213-2075-9DE9-EA6265E91F68}"/>
              </a:ext>
            </a:extLst>
          </p:cNvPr>
          <p:cNvGrpSpPr/>
          <p:nvPr/>
        </p:nvGrpSpPr>
        <p:grpSpPr>
          <a:xfrm>
            <a:off x="1256538" y="2523952"/>
            <a:ext cx="237859" cy="550546"/>
            <a:chOff x="5631930" y="4583915"/>
            <a:chExt cx="237859" cy="550546"/>
          </a:xfrm>
        </p:grpSpPr>
        <p:sp>
          <p:nvSpPr>
            <p:cNvPr id="10" name="フリーフォーム 54">
              <a:extLst>
                <a:ext uri="{FF2B5EF4-FFF2-40B4-BE49-F238E27FC236}">
                  <a16:creationId xmlns:a16="http://schemas.microsoft.com/office/drawing/2014/main" id="{F11B3BAD-DCC2-65BE-0EA2-528B2AA649E6}"/>
                </a:ext>
              </a:extLst>
            </p:cNvPr>
            <p:cNvSpPr/>
            <p:nvPr/>
          </p:nvSpPr>
          <p:spPr bwMode="auto">
            <a:xfrm>
              <a:off x="5631930" y="4583915"/>
              <a:ext cx="160378" cy="539372"/>
            </a:xfrm>
            <a:custGeom>
              <a:avLst/>
              <a:gdLst>
                <a:gd name="connsiteX0" fmla="*/ 67929 w 563549"/>
                <a:gd name="connsiteY0" fmla="*/ 0 h 1866900"/>
                <a:gd name="connsiteX1" fmla="*/ 563229 w 563549"/>
                <a:gd name="connsiteY1" fmla="*/ 787400 h 1866900"/>
                <a:gd name="connsiteX2" fmla="*/ 4429 w 563549"/>
                <a:gd name="connsiteY2" fmla="*/ 1257300 h 1866900"/>
                <a:gd name="connsiteX3" fmla="*/ 347329 w 563549"/>
                <a:gd name="connsiteY3" fmla="*/ 1866900 h 1866900"/>
                <a:gd name="connsiteX0" fmla="*/ 63522 w 582018"/>
                <a:gd name="connsiteY0" fmla="*/ 0 h 2095500"/>
                <a:gd name="connsiteX1" fmla="*/ 558822 w 582018"/>
                <a:gd name="connsiteY1" fmla="*/ 787400 h 2095500"/>
                <a:gd name="connsiteX2" fmla="*/ 22 w 582018"/>
                <a:gd name="connsiteY2" fmla="*/ 1257300 h 2095500"/>
                <a:gd name="connsiteX3" fmla="*/ 582018 w 582018"/>
                <a:gd name="connsiteY3" fmla="*/ 2095500 h 2095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82018" h="2095500">
                  <a:moveTo>
                    <a:pt x="63522" y="0"/>
                  </a:moveTo>
                  <a:cubicBezTo>
                    <a:pt x="316463" y="288925"/>
                    <a:pt x="569405" y="577850"/>
                    <a:pt x="558822" y="787400"/>
                  </a:cubicBezTo>
                  <a:cubicBezTo>
                    <a:pt x="548239" y="996950"/>
                    <a:pt x="-3844" y="1039283"/>
                    <a:pt x="22" y="1257300"/>
                  </a:cubicBezTo>
                  <a:cubicBezTo>
                    <a:pt x="3888" y="1475317"/>
                    <a:pt x="392576" y="1880658"/>
                    <a:pt x="582018" y="2095500"/>
                  </a:cubicBezTo>
                </a:path>
              </a:pathLst>
            </a:custGeom>
            <a:noFill/>
            <a:ln w="9525">
              <a:solidFill>
                <a:sysClr val="windowText" lastClr="000000"/>
              </a:solidFill>
              <a:miter lim="800000"/>
              <a:headEnd/>
              <a:tailEnd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ja-JP" altLang="en-US" sz="88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Meiryo UI" panose="020B0604030504040204" pitchFamily="50" charset="-128"/>
                <a:cs typeface="Arial" panose="020B0604020202020204" pitchFamily="34" charset="0"/>
              </a:endParaRPr>
            </a:p>
          </p:txBody>
        </p:sp>
        <p:sp>
          <p:nvSpPr>
            <p:cNvPr id="11" name="フリーフォーム 55">
              <a:extLst>
                <a:ext uri="{FF2B5EF4-FFF2-40B4-BE49-F238E27FC236}">
                  <a16:creationId xmlns:a16="http://schemas.microsoft.com/office/drawing/2014/main" id="{0093B466-77C3-43FC-8BC4-313504A452DA}"/>
                </a:ext>
              </a:extLst>
            </p:cNvPr>
            <p:cNvSpPr/>
            <p:nvPr/>
          </p:nvSpPr>
          <p:spPr bwMode="auto">
            <a:xfrm>
              <a:off x="5709411" y="4595089"/>
              <a:ext cx="160378" cy="539372"/>
            </a:xfrm>
            <a:custGeom>
              <a:avLst/>
              <a:gdLst>
                <a:gd name="connsiteX0" fmla="*/ 67929 w 563549"/>
                <a:gd name="connsiteY0" fmla="*/ 0 h 1866900"/>
                <a:gd name="connsiteX1" fmla="*/ 563229 w 563549"/>
                <a:gd name="connsiteY1" fmla="*/ 787400 h 1866900"/>
                <a:gd name="connsiteX2" fmla="*/ 4429 w 563549"/>
                <a:gd name="connsiteY2" fmla="*/ 1257300 h 1866900"/>
                <a:gd name="connsiteX3" fmla="*/ 347329 w 563549"/>
                <a:gd name="connsiteY3" fmla="*/ 1866900 h 1866900"/>
                <a:gd name="connsiteX0" fmla="*/ 63522 w 582018"/>
                <a:gd name="connsiteY0" fmla="*/ 0 h 2095500"/>
                <a:gd name="connsiteX1" fmla="*/ 558822 w 582018"/>
                <a:gd name="connsiteY1" fmla="*/ 787400 h 2095500"/>
                <a:gd name="connsiteX2" fmla="*/ 22 w 582018"/>
                <a:gd name="connsiteY2" fmla="*/ 1257300 h 2095500"/>
                <a:gd name="connsiteX3" fmla="*/ 582018 w 582018"/>
                <a:gd name="connsiteY3" fmla="*/ 2095500 h 2095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82018" h="2095500">
                  <a:moveTo>
                    <a:pt x="63522" y="0"/>
                  </a:moveTo>
                  <a:cubicBezTo>
                    <a:pt x="316463" y="288925"/>
                    <a:pt x="569405" y="577850"/>
                    <a:pt x="558822" y="787400"/>
                  </a:cubicBezTo>
                  <a:cubicBezTo>
                    <a:pt x="548239" y="996950"/>
                    <a:pt x="-3844" y="1039283"/>
                    <a:pt x="22" y="1257300"/>
                  </a:cubicBezTo>
                  <a:cubicBezTo>
                    <a:pt x="3888" y="1475317"/>
                    <a:pt x="392576" y="1880658"/>
                    <a:pt x="582018" y="2095500"/>
                  </a:cubicBezTo>
                </a:path>
              </a:pathLst>
            </a:custGeom>
            <a:noFill/>
            <a:ln w="9525">
              <a:solidFill>
                <a:sysClr val="windowText" lastClr="000000"/>
              </a:solidFill>
              <a:miter lim="800000"/>
              <a:headEnd/>
              <a:tailEnd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ja-JP" altLang="en-US" sz="88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Meiryo UI" panose="020B0604030504040204" pitchFamily="50" charset="-128"/>
                <a:cs typeface="Arial" panose="020B0604020202020204" pitchFamily="34" charset="0"/>
              </a:endParaRPr>
            </a:p>
          </p:txBody>
        </p:sp>
      </p:grpSp>
      <p:grpSp>
        <p:nvGrpSpPr>
          <p:cNvPr id="16" name="グループ化 15">
            <a:extLst>
              <a:ext uri="{FF2B5EF4-FFF2-40B4-BE49-F238E27FC236}">
                <a16:creationId xmlns:a16="http://schemas.microsoft.com/office/drawing/2014/main" id="{88229A73-B640-8CD0-3D21-64AD2477C343}"/>
              </a:ext>
            </a:extLst>
          </p:cNvPr>
          <p:cNvGrpSpPr/>
          <p:nvPr/>
        </p:nvGrpSpPr>
        <p:grpSpPr>
          <a:xfrm>
            <a:off x="4542331" y="2523952"/>
            <a:ext cx="237859" cy="550546"/>
            <a:chOff x="7966000" y="4583915"/>
            <a:chExt cx="237859" cy="550546"/>
          </a:xfrm>
        </p:grpSpPr>
        <p:sp>
          <p:nvSpPr>
            <p:cNvPr id="7" name="フリーフォーム 54">
              <a:extLst>
                <a:ext uri="{FF2B5EF4-FFF2-40B4-BE49-F238E27FC236}">
                  <a16:creationId xmlns:a16="http://schemas.microsoft.com/office/drawing/2014/main" id="{F5C2B306-AE58-362B-A9B0-0041A37634A7}"/>
                </a:ext>
              </a:extLst>
            </p:cNvPr>
            <p:cNvSpPr/>
            <p:nvPr/>
          </p:nvSpPr>
          <p:spPr bwMode="auto">
            <a:xfrm>
              <a:off x="7966000" y="4583915"/>
              <a:ext cx="160378" cy="539372"/>
            </a:xfrm>
            <a:custGeom>
              <a:avLst/>
              <a:gdLst>
                <a:gd name="connsiteX0" fmla="*/ 67929 w 563549"/>
                <a:gd name="connsiteY0" fmla="*/ 0 h 1866900"/>
                <a:gd name="connsiteX1" fmla="*/ 563229 w 563549"/>
                <a:gd name="connsiteY1" fmla="*/ 787400 h 1866900"/>
                <a:gd name="connsiteX2" fmla="*/ 4429 w 563549"/>
                <a:gd name="connsiteY2" fmla="*/ 1257300 h 1866900"/>
                <a:gd name="connsiteX3" fmla="*/ 347329 w 563549"/>
                <a:gd name="connsiteY3" fmla="*/ 1866900 h 1866900"/>
                <a:gd name="connsiteX0" fmla="*/ 63522 w 582018"/>
                <a:gd name="connsiteY0" fmla="*/ 0 h 2095500"/>
                <a:gd name="connsiteX1" fmla="*/ 558822 w 582018"/>
                <a:gd name="connsiteY1" fmla="*/ 787400 h 2095500"/>
                <a:gd name="connsiteX2" fmla="*/ 22 w 582018"/>
                <a:gd name="connsiteY2" fmla="*/ 1257300 h 2095500"/>
                <a:gd name="connsiteX3" fmla="*/ 582018 w 582018"/>
                <a:gd name="connsiteY3" fmla="*/ 2095500 h 2095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82018" h="2095500">
                  <a:moveTo>
                    <a:pt x="63522" y="0"/>
                  </a:moveTo>
                  <a:cubicBezTo>
                    <a:pt x="316463" y="288925"/>
                    <a:pt x="569405" y="577850"/>
                    <a:pt x="558822" y="787400"/>
                  </a:cubicBezTo>
                  <a:cubicBezTo>
                    <a:pt x="548239" y="996950"/>
                    <a:pt x="-3844" y="1039283"/>
                    <a:pt x="22" y="1257300"/>
                  </a:cubicBezTo>
                  <a:cubicBezTo>
                    <a:pt x="3888" y="1475317"/>
                    <a:pt x="392576" y="1880658"/>
                    <a:pt x="582018" y="2095500"/>
                  </a:cubicBezTo>
                </a:path>
              </a:pathLst>
            </a:custGeom>
            <a:noFill/>
            <a:ln w="9525">
              <a:solidFill>
                <a:sysClr val="windowText" lastClr="000000"/>
              </a:solidFill>
              <a:miter lim="800000"/>
              <a:headEnd/>
              <a:tailEnd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ja-JP" altLang="en-US" sz="88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Meiryo UI" panose="020B0604030504040204" pitchFamily="50" charset="-128"/>
                <a:cs typeface="Arial" panose="020B0604020202020204" pitchFamily="34" charset="0"/>
              </a:endParaRPr>
            </a:p>
          </p:txBody>
        </p:sp>
        <p:sp>
          <p:nvSpPr>
            <p:cNvPr id="8" name="フリーフォーム 55">
              <a:extLst>
                <a:ext uri="{FF2B5EF4-FFF2-40B4-BE49-F238E27FC236}">
                  <a16:creationId xmlns:a16="http://schemas.microsoft.com/office/drawing/2014/main" id="{B9DD6B4D-B679-C1ED-394E-AA9738893DAB}"/>
                </a:ext>
              </a:extLst>
            </p:cNvPr>
            <p:cNvSpPr/>
            <p:nvPr/>
          </p:nvSpPr>
          <p:spPr bwMode="auto">
            <a:xfrm>
              <a:off x="8043481" y="4595089"/>
              <a:ext cx="160378" cy="539372"/>
            </a:xfrm>
            <a:custGeom>
              <a:avLst/>
              <a:gdLst>
                <a:gd name="connsiteX0" fmla="*/ 67929 w 563549"/>
                <a:gd name="connsiteY0" fmla="*/ 0 h 1866900"/>
                <a:gd name="connsiteX1" fmla="*/ 563229 w 563549"/>
                <a:gd name="connsiteY1" fmla="*/ 787400 h 1866900"/>
                <a:gd name="connsiteX2" fmla="*/ 4429 w 563549"/>
                <a:gd name="connsiteY2" fmla="*/ 1257300 h 1866900"/>
                <a:gd name="connsiteX3" fmla="*/ 347329 w 563549"/>
                <a:gd name="connsiteY3" fmla="*/ 1866900 h 1866900"/>
                <a:gd name="connsiteX0" fmla="*/ 63522 w 582018"/>
                <a:gd name="connsiteY0" fmla="*/ 0 h 2095500"/>
                <a:gd name="connsiteX1" fmla="*/ 558822 w 582018"/>
                <a:gd name="connsiteY1" fmla="*/ 787400 h 2095500"/>
                <a:gd name="connsiteX2" fmla="*/ 22 w 582018"/>
                <a:gd name="connsiteY2" fmla="*/ 1257300 h 2095500"/>
                <a:gd name="connsiteX3" fmla="*/ 582018 w 582018"/>
                <a:gd name="connsiteY3" fmla="*/ 2095500 h 2095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82018" h="2095500">
                  <a:moveTo>
                    <a:pt x="63522" y="0"/>
                  </a:moveTo>
                  <a:cubicBezTo>
                    <a:pt x="316463" y="288925"/>
                    <a:pt x="569405" y="577850"/>
                    <a:pt x="558822" y="787400"/>
                  </a:cubicBezTo>
                  <a:cubicBezTo>
                    <a:pt x="548239" y="996950"/>
                    <a:pt x="-3844" y="1039283"/>
                    <a:pt x="22" y="1257300"/>
                  </a:cubicBezTo>
                  <a:cubicBezTo>
                    <a:pt x="3888" y="1475317"/>
                    <a:pt x="392576" y="1880658"/>
                    <a:pt x="582018" y="2095500"/>
                  </a:cubicBezTo>
                </a:path>
              </a:pathLst>
            </a:custGeom>
            <a:noFill/>
            <a:ln w="9525">
              <a:solidFill>
                <a:sysClr val="windowText" lastClr="000000"/>
              </a:solidFill>
              <a:miter lim="800000"/>
              <a:headEnd/>
              <a:tailEnd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ja-JP" altLang="en-US" sz="88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Meiryo UI" panose="020B0604030504040204" pitchFamily="50" charset="-128"/>
                <a:cs typeface="Arial" panose="020B0604020202020204" pitchFamily="34" charset="0"/>
              </a:endParaRPr>
            </a:p>
          </p:txBody>
        </p:sp>
      </p:grpSp>
      <p:cxnSp>
        <p:nvCxnSpPr>
          <p:cNvPr id="35" name="直線矢印コネクタ 34">
            <a:extLst>
              <a:ext uri="{FF2B5EF4-FFF2-40B4-BE49-F238E27FC236}">
                <a16:creationId xmlns:a16="http://schemas.microsoft.com/office/drawing/2014/main" id="{F0CBCE39-7F7C-CF4F-7D3E-8790AAEA00EE}"/>
              </a:ext>
            </a:extLst>
          </p:cNvPr>
          <p:cNvCxnSpPr>
            <a:cxnSpLocks/>
          </p:cNvCxnSpPr>
          <p:nvPr/>
        </p:nvCxnSpPr>
        <p:spPr>
          <a:xfrm flipV="1">
            <a:off x="743342" y="3250511"/>
            <a:ext cx="1139039" cy="27988"/>
          </a:xfrm>
          <a:prstGeom prst="straightConnector1">
            <a:avLst/>
          </a:prstGeom>
          <a:ln w="57150">
            <a:solidFill>
              <a:schemeClr val="accent3">
                <a:lumMod val="75000"/>
              </a:schemeClr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2BD759E4-C318-D8AC-4A12-8E7F19EACAA7}"/>
              </a:ext>
            </a:extLst>
          </p:cNvPr>
          <p:cNvSpPr txBox="1"/>
          <p:nvPr/>
        </p:nvSpPr>
        <p:spPr>
          <a:xfrm>
            <a:off x="2613901" y="3245512"/>
            <a:ext cx="283945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600" dirty="0"/>
              <a:t>20-year capacity payments</a:t>
            </a:r>
            <a:endParaRPr kumimoji="1" lang="ja-JP" altLang="en-US" sz="1600" dirty="0"/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6EA9AB12-A527-6AE5-5DF3-8663D73FCDA2}"/>
              </a:ext>
            </a:extLst>
          </p:cNvPr>
          <p:cNvSpPr txBox="1"/>
          <p:nvPr/>
        </p:nvSpPr>
        <p:spPr>
          <a:xfrm>
            <a:off x="115073" y="2892671"/>
            <a:ext cx="1179057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/>
              <a:t>Auction</a:t>
            </a:r>
            <a:endParaRPr kumimoji="1" lang="ja-JP" altLang="en-US" dirty="0"/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F2560480-6581-CA46-F0F6-1D1DC878AEB5}"/>
              </a:ext>
            </a:extLst>
          </p:cNvPr>
          <p:cNvSpPr txBox="1"/>
          <p:nvPr/>
        </p:nvSpPr>
        <p:spPr>
          <a:xfrm>
            <a:off x="0" y="2335300"/>
            <a:ext cx="117905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600" dirty="0"/>
              <a:t>Year X</a:t>
            </a:r>
            <a:endParaRPr kumimoji="1" lang="ja-JP" altLang="en-US" sz="1600" dirty="0"/>
          </a:p>
        </p:txBody>
      </p: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467FED51-90B6-ED10-51A0-BF2A1355134A}"/>
              </a:ext>
            </a:extLst>
          </p:cNvPr>
          <p:cNvSpPr txBox="1"/>
          <p:nvPr/>
        </p:nvSpPr>
        <p:spPr>
          <a:xfrm>
            <a:off x="643352" y="3326144"/>
            <a:ext cx="138133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600"/>
              <a:t>Construction</a:t>
            </a:r>
            <a:endParaRPr kumimoji="1" lang="ja-JP" altLang="en-US" sz="1600" dirty="0"/>
          </a:p>
        </p:txBody>
      </p:sp>
      <p:sp>
        <p:nvSpPr>
          <p:cNvPr id="44" name="正方形/長方形 43">
            <a:extLst>
              <a:ext uri="{FF2B5EF4-FFF2-40B4-BE49-F238E27FC236}">
                <a16:creationId xmlns:a16="http://schemas.microsoft.com/office/drawing/2014/main" id="{3683AD12-F700-1EC4-18E2-712B3A21DBA6}"/>
              </a:ext>
            </a:extLst>
          </p:cNvPr>
          <p:cNvSpPr/>
          <p:nvPr/>
        </p:nvSpPr>
        <p:spPr>
          <a:xfrm>
            <a:off x="115073" y="4134959"/>
            <a:ext cx="6063980" cy="2530909"/>
          </a:xfrm>
          <a:prstGeom prst="rect">
            <a:avLst/>
          </a:prstGeom>
          <a:solidFill>
            <a:schemeClr val="bg1"/>
          </a:solidFill>
          <a:ln w="28575">
            <a:solidFill>
              <a:srgbClr val="088F9E"/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45" name="直線コネクタ 44">
            <a:extLst>
              <a:ext uri="{FF2B5EF4-FFF2-40B4-BE49-F238E27FC236}">
                <a16:creationId xmlns:a16="http://schemas.microsoft.com/office/drawing/2014/main" id="{7A038E0D-0CB2-51A7-FA2C-45320DA50DEE}"/>
              </a:ext>
            </a:extLst>
          </p:cNvPr>
          <p:cNvCxnSpPr>
            <a:cxnSpLocks/>
          </p:cNvCxnSpPr>
          <p:nvPr/>
        </p:nvCxnSpPr>
        <p:spPr>
          <a:xfrm flipH="1">
            <a:off x="3739345" y="4665401"/>
            <a:ext cx="19778" cy="1470334"/>
          </a:xfrm>
          <a:prstGeom prst="line">
            <a:avLst/>
          </a:prstGeom>
          <a:noFill/>
          <a:ln w="9525" cap="flat" cmpd="sng" algn="ctr">
            <a:solidFill>
              <a:sysClr val="window" lastClr="FFFFFF">
                <a:lumMod val="65000"/>
              </a:sysClr>
            </a:solidFill>
            <a:prstDash val="dash"/>
          </a:ln>
          <a:effectLst/>
        </p:spPr>
      </p:cxnSp>
      <p:graphicFrame>
        <p:nvGraphicFramePr>
          <p:cNvPr id="46" name="表 45">
            <a:extLst>
              <a:ext uri="{FF2B5EF4-FFF2-40B4-BE49-F238E27FC236}">
                <a16:creationId xmlns:a16="http://schemas.microsoft.com/office/drawing/2014/main" id="{65B97197-D8CE-361A-0808-2F09966FD3F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92068741"/>
              </p:ext>
            </p:extLst>
          </p:nvPr>
        </p:nvGraphicFramePr>
        <p:xfrm>
          <a:off x="706387" y="4294813"/>
          <a:ext cx="3070108" cy="327499"/>
        </p:xfrm>
        <a:graphic>
          <a:graphicData uri="http://schemas.openxmlformats.org/drawingml/2006/table">
            <a:tbl>
              <a:tblPr firstRow="1" bandRow="1"/>
              <a:tblGrid>
                <a:gridCol w="1846599">
                  <a:extLst>
                    <a:ext uri="{9D8B030D-6E8A-4147-A177-3AD203B41FA5}">
                      <a16:colId xmlns:a16="http://schemas.microsoft.com/office/drawing/2014/main" val="4092538722"/>
                    </a:ext>
                  </a:extLst>
                </a:gridCol>
                <a:gridCol w="1223509">
                  <a:extLst>
                    <a:ext uri="{9D8B030D-6E8A-4147-A177-3AD203B41FA5}">
                      <a16:colId xmlns:a16="http://schemas.microsoft.com/office/drawing/2014/main" val="3427707180"/>
                    </a:ext>
                  </a:extLst>
                </a:gridCol>
              </a:tblGrid>
              <a:tr h="32749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marL="0" algn="ctr" defTabSz="914400" rtl="0" eaLnBrk="1" latinLnBrk="0" hangingPunct="1"/>
                      <a:r>
                        <a:rPr kumimoji="1" lang="en-US" altLang="ja-JP" sz="1400" b="0" kern="1200" noProof="1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</a:rPr>
                        <a:t>F</a:t>
                      </a:r>
                      <a:r>
                        <a:rPr kumimoji="1" lang="ja-JP" altLang="en-US" sz="1400" b="0" kern="1200" noProof="1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</a:rPr>
                        <a:t>ixed cost</a:t>
                      </a:r>
                      <a:endParaRPr kumimoji="1" lang="ja-JP" altLang="en-US" sz="1000" b="0" kern="120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  <a:cs typeface="Meiryo UI" panose="020B0604030504040204" pitchFamily="50" charset="-128"/>
                      </a:endParaRPr>
                    </a:p>
                  </a:txBody>
                  <a:tcPr marL="36000" marR="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BACC6">
                        <a:lumMod val="20000"/>
                        <a:lumOff val="8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400" b="0" kern="1200" noProof="1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</a:rPr>
                        <a:t>V</a:t>
                      </a:r>
                      <a:r>
                        <a:rPr kumimoji="1" lang="ja-JP" altLang="en-US" sz="1400" b="0" kern="1200" noProof="1">
                          <a:solidFill>
                            <a:schemeClr val="tx1"/>
                          </a:solidFill>
                          <a:latin typeface="Meiryo UI" panose="020B0604030504040204" pitchFamily="50" charset="-128"/>
                          <a:ea typeface="Meiryo UI" panose="020B0604030504040204" pitchFamily="50" charset="-128"/>
                          <a:cs typeface="Meiryo UI" panose="020B0604030504040204" pitchFamily="50" charset="-128"/>
                        </a:rPr>
                        <a:t>ariable cost</a:t>
                      </a:r>
                      <a:endParaRPr kumimoji="1" lang="ja-JP" altLang="en-US" sz="1000" b="0" kern="1200" dirty="0">
                        <a:solidFill>
                          <a:schemeClr val="tx1"/>
                        </a:solidFill>
                        <a:latin typeface="Meiryo UI" panose="020B0604030504040204" pitchFamily="50" charset="-128"/>
                        <a:ea typeface="Meiryo UI" panose="020B0604030504040204" pitchFamily="50" charset="-128"/>
                        <a:cs typeface="Meiryo UI" panose="020B0604030504040204" pitchFamily="50" charset="-128"/>
                      </a:endParaRPr>
                    </a:p>
                  </a:txBody>
                  <a:tcPr marL="36000" marR="0" marT="0" marB="0" anchor="ctr">
                    <a:lnL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Text" lastClr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BBB59">
                        <a:lumMod val="20000"/>
                        <a:lumOff val="8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0744534"/>
                  </a:ext>
                </a:extLst>
              </a:tr>
            </a:tbl>
          </a:graphicData>
        </a:graphic>
      </p:graphicFrame>
      <p:sp>
        <p:nvSpPr>
          <p:cNvPr id="47" name="右矢印 48">
            <a:extLst>
              <a:ext uri="{FF2B5EF4-FFF2-40B4-BE49-F238E27FC236}">
                <a16:creationId xmlns:a16="http://schemas.microsoft.com/office/drawing/2014/main" id="{89FB4331-FC0B-73FE-86E7-C5C6DC92C68B}"/>
              </a:ext>
            </a:extLst>
          </p:cNvPr>
          <p:cNvSpPr/>
          <p:nvPr/>
        </p:nvSpPr>
        <p:spPr bwMode="auto">
          <a:xfrm rot="10800000" flipH="1">
            <a:off x="724984" y="4816914"/>
            <a:ext cx="1872407" cy="298488"/>
          </a:xfrm>
          <a:prstGeom prst="rightArrow">
            <a:avLst/>
          </a:prstGeom>
          <a:solidFill>
            <a:srgbClr val="088F9E"/>
          </a:solidFill>
          <a:ln w="9525">
            <a:noFill/>
            <a:miter lim="800000"/>
            <a:headEnd/>
            <a:tailEnd/>
          </a:ln>
          <a:effectLst/>
        </p:spPr>
        <p:txBody>
          <a:bodyPr wrap="none" rtlCol="0" anchor="ctr"/>
          <a:lstStyle/>
          <a:p>
            <a:pPr>
              <a:buClrTx/>
              <a:buFontTx/>
              <a:buNone/>
            </a:pPr>
            <a:endParaRPr lang="ja-JP" altLang="en-US" sz="1920" kern="1200">
              <a:solidFill>
                <a:prstClr val="black"/>
              </a:solidFill>
              <a:latin typeface="Meiryo UI" panose="020B0604030504040204" pitchFamily="50" charset="-128"/>
              <a:ea typeface="Meiryo UI" panose="020B0604030504040204" pitchFamily="50" charset="-128"/>
              <a:cs typeface="+mn-cs"/>
            </a:endParaRPr>
          </a:p>
        </p:txBody>
      </p:sp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C70FC57E-9F1B-07A7-7EC4-219D9ABA6305}"/>
              </a:ext>
            </a:extLst>
          </p:cNvPr>
          <p:cNvSpPr txBox="1"/>
          <p:nvPr/>
        </p:nvSpPr>
        <p:spPr>
          <a:xfrm>
            <a:off x="438164" y="5075308"/>
            <a:ext cx="2155823" cy="7540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ja-JP"/>
            </a:defPPr>
            <a:lvl1pPr algn="ctr">
              <a:defRPr sz="1120"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1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100" b="1" i="0" u="none" strike="noStrike" kern="1200" cap="none" spc="0" normalizeH="0" baseline="0" noProof="1">
                <a:ln>
                  <a:noFill/>
                </a:ln>
                <a:solidFill>
                  <a:srgbClr val="088F9E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</a:rPr>
              <a:t>Capacity payments based on fixed costs</a:t>
            </a:r>
            <a:br>
              <a:rPr kumimoji="1" lang="en-US" altLang="ja-JP" sz="1100" b="1" i="0" u="none" strike="noStrike" kern="1200" cap="none" spc="0" normalizeH="0" baseline="0" noProof="1">
                <a:ln>
                  <a:noFill/>
                </a:ln>
                <a:solidFill>
                  <a:srgbClr val="088F9E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</a:rPr>
            </a:br>
            <a:r>
              <a:rPr kumimoji="1" lang="ja-JP" altLang="en-US" sz="1050" b="0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</a:rPr>
              <a:t>(Bid </a:t>
            </a:r>
            <a:r>
              <a:rPr kumimoji="1" lang="en-US" altLang="ja-JP" sz="1050" b="0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</a:rPr>
              <a:t>p</a:t>
            </a:r>
            <a:r>
              <a:rPr kumimoji="1" lang="ja-JP" altLang="en-US" sz="1050" b="0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</a:rPr>
              <a:t>rice ⇒ </a:t>
            </a:r>
            <a:r>
              <a:rPr kumimoji="1" lang="en-US" altLang="ja-JP" sz="1050" b="0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</a:rPr>
              <a:t>Successful bid p</a:t>
            </a:r>
            <a:r>
              <a:rPr kumimoji="1" lang="ja-JP" altLang="en-US" sz="1050" b="0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</a:rPr>
              <a:t>rice)</a:t>
            </a:r>
            <a:endParaRPr kumimoji="1" lang="en-US" altLang="ja-JP" sz="10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9" name="右矢印 52">
            <a:extLst>
              <a:ext uri="{FF2B5EF4-FFF2-40B4-BE49-F238E27FC236}">
                <a16:creationId xmlns:a16="http://schemas.microsoft.com/office/drawing/2014/main" id="{C680C4EB-BCD0-31E4-7357-8158D1B130EE}"/>
              </a:ext>
            </a:extLst>
          </p:cNvPr>
          <p:cNvSpPr/>
          <p:nvPr/>
        </p:nvSpPr>
        <p:spPr bwMode="auto">
          <a:xfrm rot="10800000">
            <a:off x="3870695" y="5720972"/>
            <a:ext cx="1614707" cy="260565"/>
          </a:xfrm>
          <a:prstGeom prst="rightArrow">
            <a:avLst/>
          </a:prstGeom>
          <a:solidFill>
            <a:srgbClr val="088F9E"/>
          </a:solidFill>
          <a:ln w="9525">
            <a:noFill/>
            <a:miter lim="800000"/>
            <a:headEnd/>
            <a:tailEnd/>
          </a:ln>
          <a:effectLst/>
        </p:spPr>
        <p:txBody>
          <a:bodyPr wrap="none" rtlCol="0" anchor="ctr"/>
          <a:lstStyle/>
          <a:p>
            <a:pPr>
              <a:buClrTx/>
              <a:buFontTx/>
              <a:buNone/>
            </a:pPr>
            <a:endParaRPr lang="ja-JP" altLang="en-US" sz="1920" kern="1200">
              <a:solidFill>
                <a:prstClr val="black"/>
              </a:solidFill>
              <a:latin typeface="Meiryo UI" panose="020B0604030504040204" pitchFamily="50" charset="-128"/>
              <a:ea typeface="Meiryo UI" panose="020B0604030504040204" pitchFamily="50" charset="-128"/>
              <a:cs typeface="+mn-cs"/>
            </a:endParaRPr>
          </a:p>
        </p:txBody>
      </p:sp>
      <p:sp>
        <p:nvSpPr>
          <p:cNvPr id="50" name="テキスト ボックス 49">
            <a:extLst>
              <a:ext uri="{FF2B5EF4-FFF2-40B4-BE49-F238E27FC236}">
                <a16:creationId xmlns:a16="http://schemas.microsoft.com/office/drawing/2014/main" id="{4D9A5408-C284-514F-2AB5-B9AFC2AA5C1D}"/>
              </a:ext>
            </a:extLst>
          </p:cNvPr>
          <p:cNvSpPr txBox="1"/>
          <p:nvPr/>
        </p:nvSpPr>
        <p:spPr>
          <a:xfrm>
            <a:off x="3634478" y="5966386"/>
            <a:ext cx="21310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ClrTx/>
              <a:buFontTx/>
              <a:buNone/>
            </a:pPr>
            <a:r>
              <a:rPr kumimoji="1" lang="en-US" altLang="ja-JP" sz="900" b="1" kern="1200" dirty="0">
                <a:solidFill>
                  <a:srgbClr val="088F9E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Approximately 90% of market profits is returned</a:t>
            </a:r>
            <a:endParaRPr kumimoji="1" lang="ja-JP" altLang="en-US" sz="900" b="1" kern="1200" dirty="0">
              <a:solidFill>
                <a:srgbClr val="088F9E"/>
              </a:solidFill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  <p:sp>
        <p:nvSpPr>
          <p:cNvPr id="51" name="右矢印 28">
            <a:extLst>
              <a:ext uri="{FF2B5EF4-FFF2-40B4-BE49-F238E27FC236}">
                <a16:creationId xmlns:a16="http://schemas.microsoft.com/office/drawing/2014/main" id="{29EBFD9B-377F-D79A-A60C-4ED25A053B72}"/>
              </a:ext>
            </a:extLst>
          </p:cNvPr>
          <p:cNvSpPr/>
          <p:nvPr/>
        </p:nvSpPr>
        <p:spPr bwMode="auto">
          <a:xfrm>
            <a:off x="2597391" y="4787903"/>
            <a:ext cx="2868151" cy="327499"/>
          </a:xfrm>
          <a:prstGeom prst="rightArrow">
            <a:avLst/>
          </a:prstGeom>
          <a:solidFill>
            <a:sysClr val="windowText" lastClr="000000"/>
          </a:solidFill>
          <a:ln w="9525">
            <a:solidFill>
              <a:sysClr val="windowText" lastClr="000000"/>
            </a:solidFill>
            <a:miter lim="800000"/>
            <a:headEnd/>
            <a:tailEnd/>
          </a:ln>
          <a:effectLst/>
        </p:spPr>
        <p:txBody>
          <a:bodyPr wrap="none"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ja-JP" altLang="en-US" sz="192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eiryo UI" panose="020B0604030504040204" pitchFamily="50" charset="-128"/>
              <a:ea typeface="Meiryo UI" panose="020B0604030504040204" pitchFamily="50" charset="-128"/>
              <a:cs typeface="+mn-cs"/>
            </a:endParaRPr>
          </a:p>
        </p:txBody>
      </p:sp>
      <p:sp>
        <p:nvSpPr>
          <p:cNvPr id="52" name="テキスト ボックス 51">
            <a:extLst>
              <a:ext uri="{FF2B5EF4-FFF2-40B4-BE49-F238E27FC236}">
                <a16:creationId xmlns:a16="http://schemas.microsoft.com/office/drawing/2014/main" id="{15F03376-3269-B4FA-84ED-0B55749238FC}"/>
              </a:ext>
            </a:extLst>
          </p:cNvPr>
          <p:cNvSpPr txBox="1"/>
          <p:nvPr/>
        </p:nvSpPr>
        <p:spPr>
          <a:xfrm>
            <a:off x="2613766" y="5124536"/>
            <a:ext cx="2682998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ClrTx/>
              <a:buFontTx/>
              <a:buNone/>
            </a:pPr>
            <a:r>
              <a:rPr kumimoji="1" lang="ja-JP" altLang="en-US" sz="1050" kern="1200" noProof="1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Income from </a:t>
            </a:r>
            <a:r>
              <a:rPr kumimoji="1" lang="en-US" altLang="ja-JP" sz="1050" kern="1200" noProof="1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the energy market</a:t>
            </a:r>
            <a:r>
              <a:rPr kumimoji="1" lang="ja-JP" altLang="en-US" sz="1050" kern="1200" noProof="1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 and </a:t>
            </a:r>
            <a:r>
              <a:rPr kumimoji="1" lang="en-US" altLang="ja-JP" sz="1050" kern="1200" noProof="1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rPr>
              <a:t>the Non-fossil Certificates trading market,etc.</a:t>
            </a:r>
            <a:endParaRPr kumimoji="1" lang="ja-JP" altLang="en-US" sz="1000" kern="1200" dirty="0">
              <a:solidFill>
                <a:prstClr val="black"/>
              </a:solidFill>
              <a:latin typeface="Meiryo UI" panose="020B0604030504040204" pitchFamily="50" charset="-128"/>
              <a:ea typeface="Meiryo UI" panose="020B0604030504040204" pitchFamily="50" charset="-128"/>
              <a:cs typeface="Meiryo UI" panose="020B0604030504040204" pitchFamily="50" charset="-128"/>
            </a:endParaRPr>
          </a:p>
        </p:txBody>
      </p:sp>
      <p:sp>
        <p:nvSpPr>
          <p:cNvPr id="54" name="テキスト ボックス 53">
            <a:extLst>
              <a:ext uri="{FF2B5EF4-FFF2-40B4-BE49-F238E27FC236}">
                <a16:creationId xmlns:a16="http://schemas.microsoft.com/office/drawing/2014/main" id="{533001DF-4070-6FA0-BACF-63ECD6E1DF70}"/>
              </a:ext>
            </a:extLst>
          </p:cNvPr>
          <p:cNvSpPr txBox="1"/>
          <p:nvPr/>
        </p:nvSpPr>
        <p:spPr>
          <a:xfrm>
            <a:off x="217125" y="6366794"/>
            <a:ext cx="5548398" cy="230832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>
              <a:buClrTx/>
              <a:buFontTx/>
              <a:buNone/>
            </a:pPr>
            <a:r>
              <a:rPr kumimoji="1" lang="en-US" altLang="ja-JP" sz="900" kern="1200" noProof="1">
                <a:solidFill>
                  <a:prstClr val="black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Note: Revenue under the scheme = awarded capacity payment − revenues to be returned</a:t>
            </a:r>
            <a:endParaRPr kumimoji="1" lang="ja-JP" altLang="en-US" sz="900" kern="1200" noProof="1">
              <a:solidFill>
                <a:prstClr val="black"/>
              </a:solidFill>
              <a:latin typeface="Meiryo UI" panose="020B0604030504040204" pitchFamily="50" charset="-128"/>
              <a:ea typeface="Meiryo UI" panose="020B0604030504040204" pitchFamily="50" charset="-128"/>
              <a:cs typeface="+mn-cs"/>
            </a:endParaRPr>
          </a:p>
        </p:txBody>
      </p:sp>
      <p:cxnSp>
        <p:nvCxnSpPr>
          <p:cNvPr id="55" name="直線コネクタ 54">
            <a:extLst>
              <a:ext uri="{FF2B5EF4-FFF2-40B4-BE49-F238E27FC236}">
                <a16:creationId xmlns:a16="http://schemas.microsoft.com/office/drawing/2014/main" id="{15F8D0CD-290F-D2BA-93CD-3C5F1D8763B5}"/>
              </a:ext>
            </a:extLst>
          </p:cNvPr>
          <p:cNvCxnSpPr>
            <a:cxnSpLocks/>
          </p:cNvCxnSpPr>
          <p:nvPr/>
        </p:nvCxnSpPr>
        <p:spPr>
          <a:xfrm flipH="1">
            <a:off x="5465543" y="4777181"/>
            <a:ext cx="19860" cy="1476458"/>
          </a:xfrm>
          <a:prstGeom prst="line">
            <a:avLst/>
          </a:prstGeom>
          <a:noFill/>
          <a:ln w="9525" cap="flat" cmpd="sng" algn="ctr">
            <a:solidFill>
              <a:sysClr val="window" lastClr="FFFFFF">
                <a:lumMod val="65000"/>
              </a:sysClr>
            </a:solidFill>
            <a:prstDash val="dash"/>
          </a:ln>
          <a:effectLst/>
        </p:spPr>
      </p:cxnSp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56444763-C65D-C3DB-74B9-8AF04596F458}"/>
              </a:ext>
            </a:extLst>
          </p:cNvPr>
          <p:cNvSpPr/>
          <p:nvPr/>
        </p:nvSpPr>
        <p:spPr>
          <a:xfrm>
            <a:off x="6428129" y="2416630"/>
            <a:ext cx="606392" cy="331881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46E8D395-EBBE-992A-14F7-2298CF5963D4}"/>
              </a:ext>
            </a:extLst>
          </p:cNvPr>
          <p:cNvSpPr txBox="1"/>
          <p:nvPr/>
        </p:nvSpPr>
        <p:spPr>
          <a:xfrm>
            <a:off x="6440276" y="2661071"/>
            <a:ext cx="1854616" cy="25391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altLang="ja-JP" sz="1050" dirty="0">
                <a:latin typeface="Segoe UI" panose="020B0502040204020203" pitchFamily="34" charset="0"/>
              </a:rPr>
              <a:t>Capacity (GW)</a:t>
            </a:r>
          </a:p>
        </p:txBody>
      </p:sp>
      <p:graphicFrame>
        <p:nvGraphicFramePr>
          <p:cNvPr id="13" name="グラフ 12">
            <a:extLst>
              <a:ext uri="{FF2B5EF4-FFF2-40B4-BE49-F238E27FC236}">
                <a16:creationId xmlns:a16="http://schemas.microsoft.com/office/drawing/2014/main" id="{BA6B7DD2-6A2F-46BD-A6A6-4B5766C574C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62099170"/>
              </p:ext>
            </p:extLst>
          </p:nvPr>
        </p:nvGraphicFramePr>
        <p:xfrm>
          <a:off x="6658045" y="2719016"/>
          <a:ext cx="5543610" cy="338269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4" name="タイトル 2">
            <a:extLst>
              <a:ext uri="{FF2B5EF4-FFF2-40B4-BE49-F238E27FC236}">
                <a16:creationId xmlns:a16="http://schemas.microsoft.com/office/drawing/2014/main" id="{DDD5C5C2-094C-D344-A759-56E5F458B508}"/>
              </a:ext>
            </a:extLst>
          </p:cNvPr>
          <p:cNvSpPr txBox="1">
            <a:spLocks/>
          </p:cNvSpPr>
          <p:nvPr/>
        </p:nvSpPr>
        <p:spPr>
          <a:xfrm>
            <a:off x="6479762" y="1353599"/>
            <a:ext cx="3630259" cy="351039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spcBef>
                <a:spcPct val="0"/>
              </a:spcBef>
              <a:buNone/>
              <a:defRPr kumimoji="1" sz="2400" b="1" kern="120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Meiryo UI" panose="020B0604030504040204" pitchFamily="50" charset="-128"/>
              </a:defRPr>
            </a:lvl1pPr>
          </a:lstStyle>
          <a:p>
            <a:pPr marL="292795" indent="-292795">
              <a:defRPr/>
            </a:pPr>
            <a:r>
              <a:rPr lang="en-US" altLang="ja-JP" sz="1625" dirty="0">
                <a:solidFill>
                  <a:prstClr val="black"/>
                </a:solidFill>
                <a:uFill>
                  <a:solidFill>
                    <a:srgbClr val="FF0000"/>
                  </a:solidFill>
                </a:uFill>
                <a:latin typeface="メイリオ" panose="020B0604030504040204" pitchFamily="50" charset="-128"/>
                <a:ea typeface="メイリオ" panose="020B0604030504040204" pitchFamily="50" charset="-128"/>
              </a:rPr>
              <a:t>Supported Capacity Over Time</a:t>
            </a:r>
          </a:p>
          <a:p>
            <a:pPr marL="292795" indent="-292795">
              <a:defRPr/>
            </a:pPr>
            <a:endParaRPr lang="en-US" altLang="ja-JP" sz="1219" b="0" dirty="0">
              <a:solidFill>
                <a:prstClr val="black"/>
              </a:solidFill>
              <a:latin typeface="Yu Gothic UI" panose="020B0500000000000000" pitchFamily="50" charset="-128"/>
              <a:ea typeface="Yu Gothic UI" panose="020B0500000000000000" pitchFamily="50" charset="-128"/>
            </a:endParaRP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8B35A90C-8CF0-FBC2-94AE-3AA452E57BC5}"/>
              </a:ext>
            </a:extLst>
          </p:cNvPr>
          <p:cNvSpPr txBox="1"/>
          <p:nvPr/>
        </p:nvSpPr>
        <p:spPr>
          <a:xfrm>
            <a:off x="6533016" y="1683707"/>
            <a:ext cx="543088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ja-JP" sz="1400" dirty="0">
                <a:latin typeface="Arial" panose="020B0604020202020204" pitchFamily="34" charset="0"/>
                <a:cs typeface="Arial" panose="020B0604020202020204" pitchFamily="34" charset="0"/>
              </a:rPr>
              <a:t>Approximately 7.3 GW of projects were awarded in the 2025 auction.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ja-JP" sz="1400" dirty="0">
                <a:latin typeface="Arial" panose="020B0604020202020204" pitchFamily="34" charset="0"/>
                <a:cs typeface="Arial" panose="020B0604020202020204" pitchFamily="34" charset="0"/>
              </a:rPr>
              <a:t>Supported capacity is expected to exceed 23 GW at its peak, contributing to long-term resource adequacy.</a:t>
            </a:r>
          </a:p>
        </p:txBody>
      </p:sp>
    </p:spTree>
    <p:extLst>
      <p:ext uri="{BB962C8B-B14F-4D97-AF65-F5344CB8AC3E}">
        <p14:creationId xmlns:p14="http://schemas.microsoft.com/office/powerpoint/2010/main" val="1393978055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_Layout_A.potx" id="{39357919-00BF-4C1C-A87D-41BFFECE8E9C}" vid="{BBEB27A1-AEBE-417E-81A2-D0BBD5F55F57}"/>
    </a:ext>
  </a:extLst>
</a:theme>
</file>

<file path=ppt/theme/theme2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_Layout_A.potx" id="{39357919-00BF-4C1C-A87D-41BFFECE8E9C}" vid="{8C226875-6CD7-40DC-AAE8-E9C3AF57E372}"/>
    </a:ext>
  </a:extLst>
</a:theme>
</file>

<file path=ppt/theme/theme3.xml><?xml version="1.0" encoding="utf-8"?>
<a:theme xmlns:a="http://schemas.openxmlformats.org/drawingml/2006/main" name="4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_Layout_A.potx" id="{39357919-00BF-4C1C-A87D-41BFFECE8E9C}" vid="{F0F02B73-0467-4569-997D-96681EADD5CA}"/>
    </a:ext>
  </a:extLst>
</a:theme>
</file>

<file path=ppt/theme/theme4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METI color palette">
    <a:dk1>
      <a:srgbClr val="000000"/>
    </a:dk1>
    <a:lt1>
      <a:srgbClr val="FEFFFF"/>
    </a:lt1>
    <a:dk2>
      <a:srgbClr val="000000"/>
    </a:dk2>
    <a:lt2>
      <a:srgbClr val="F8FBFB"/>
    </a:lt2>
    <a:accent1>
      <a:srgbClr val="016F96"/>
    </a:accent1>
    <a:accent2>
      <a:srgbClr val="0098D0"/>
    </a:accent2>
    <a:accent3>
      <a:srgbClr val="01AFDC"/>
    </a:accent3>
    <a:accent4>
      <a:srgbClr val="727070"/>
    </a:accent4>
    <a:accent5>
      <a:srgbClr val="DBDDDD"/>
    </a:accent5>
    <a:accent6>
      <a:srgbClr val="F6F9F7"/>
    </a:accent6>
    <a:hlink>
      <a:srgbClr val="0000FF"/>
    </a:hlink>
    <a:folHlink>
      <a:srgbClr val="800080"/>
    </a:folHlink>
  </a:clrScheme>
  <a:fontScheme name="Calibri">
    <a:majorFont>
      <a:latin typeface="Calibri" panose="020F0502020204030204"/>
      <a:ea typeface=""/>
      <a:cs typeface=""/>
      <a:font script="Jpan" typeface="メイリオ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ahoma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メイリオ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ahoma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50cc1240-d92c-45d2-9d2b-3cf1e89d2255">
      <Terms xmlns="http://schemas.microsoft.com/office/infopath/2007/PartnerControls"/>
    </lcf76f155ced4ddcb4097134ff3c332f>
    <TaxCatchAll xmlns="eb11969e-5748-4478-88ae-33e2acdecd24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08A67AFE5FBEEF4A87F5963F4FB473C0" ma:contentTypeVersion="12" ma:contentTypeDescription="新しいドキュメントを作成します。" ma:contentTypeScope="" ma:versionID="3d8cf7bf5b9386610a6e70c8b8af9b8f">
  <xsd:schema xmlns:xsd="http://www.w3.org/2001/XMLSchema" xmlns:xs="http://www.w3.org/2001/XMLSchema" xmlns:p="http://schemas.microsoft.com/office/2006/metadata/properties" xmlns:ns2="50cc1240-d92c-45d2-9d2b-3cf1e89d2255" xmlns:ns3="eb11969e-5748-4478-88ae-33e2acdecd24" targetNamespace="http://schemas.microsoft.com/office/2006/metadata/properties" ma:root="true" ma:fieldsID="8c4791b91a20634b37197c278ee9065d" ns2:_="" ns3:_="">
    <xsd:import namespace="50cc1240-d92c-45d2-9d2b-3cf1e89d2255"/>
    <xsd:import namespace="eb11969e-5748-4478-88ae-33e2acdecd2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0cc1240-d92c-45d2-9d2b-3cf1e89d225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6" nillable="true" ma:taxonomy="true" ma:internalName="lcf76f155ced4ddcb4097134ff3c332f" ma:taxonomyFieldName="MediaServiceImageTags" ma:displayName="画像タグ" ma:readOnly="false" ma:fieldId="{5cf76f15-5ced-4ddc-b409-7134ff3c332f}" ma:taxonomyMulti="true" ma:sspId="1e1c6816-2a4f-4461-93c7-8dd281d6228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BillingMetadata" ma:index="19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b11969e-5748-4478-88ae-33e2acdecd24" elementFormDefault="qualified">
    <xsd:import namespace="http://schemas.microsoft.com/office/2006/documentManagement/types"/>
    <xsd:import namespace="http://schemas.microsoft.com/office/infopath/2007/PartnerControls"/>
    <xsd:element name="TaxCatchAll" ma:index="17" nillable="true" ma:displayName="Taxonomy Catch All Column" ma:hidden="true" ma:list="{0dea1c6d-c162-49c6-89af-e25413e90783}" ma:internalName="TaxCatchAll" ma:showField="CatchAllData" ma:web="eb11969e-5748-4478-88ae-33e2acdecd2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EFE53994-7869-4518-9C4A-5EA9859DD096}">
  <ds:schemaRefs>
    <ds:schemaRef ds:uri="http://schemas.microsoft.com/office/2006/metadata/properties"/>
    <ds:schemaRef ds:uri="http://schemas.microsoft.com/office/infopath/2007/PartnerControls"/>
    <ds:schemaRef ds:uri="50cc1240-d92c-45d2-9d2b-3cf1e89d2255"/>
    <ds:schemaRef ds:uri="eb11969e-5748-4478-88ae-33e2acdecd24"/>
  </ds:schemaRefs>
</ds:datastoreItem>
</file>

<file path=customXml/itemProps2.xml><?xml version="1.0" encoding="utf-8"?>
<ds:datastoreItem xmlns:ds="http://schemas.openxmlformats.org/officeDocument/2006/customXml" ds:itemID="{1D395D7F-9400-4887-B490-62D07ADEC8A0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B148C0FF-B39C-4251-9E95-683160CE23E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0cc1240-d92c-45d2-9d2b-3cf1e89d2255"/>
    <ds:schemaRef ds:uri="eb11969e-5748-4478-88ae-33e2acdecd2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3448</TotalTime>
  <Words>466</Words>
  <Application>Microsoft Office PowerPoint</Application>
  <PresentationFormat>Custom</PresentationFormat>
  <Paragraphs>67</Paragraphs>
  <Slides>4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4</vt:i4>
      </vt:variant>
    </vt:vector>
  </HeadingPairs>
  <TitlesOfParts>
    <vt:vector size="15" baseType="lpstr">
      <vt:lpstr>Calibri</vt:lpstr>
      <vt:lpstr>Inter-Regular</vt:lpstr>
      <vt:lpstr>メイリオ</vt:lpstr>
      <vt:lpstr>Meiryo UI</vt:lpstr>
      <vt:lpstr>굴림체</vt:lpstr>
      <vt:lpstr>Yu Gothic UI</vt:lpstr>
      <vt:lpstr>Segoe UI</vt:lpstr>
      <vt:lpstr>Arial</vt:lpstr>
      <vt:lpstr>Custom Design</vt:lpstr>
      <vt:lpstr>1_Custom Design</vt:lpstr>
      <vt:lpstr>4_Custom Design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Lena</dc:creator>
  <cp:lastModifiedBy>Erin Hammel</cp:lastModifiedBy>
  <cp:revision>17</cp:revision>
  <cp:lastPrinted>2026-08-05T05:58:54Z</cp:lastPrinted>
  <dcterms:created xsi:type="dcterms:W3CDTF">2026-05-14T13:05:40Z</dcterms:created>
  <dcterms:modified xsi:type="dcterms:W3CDTF">2026-09-04T13:04:04Z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0x01010008A67AFE5FBEEF4A87F5963F4FB473C0</vt:lpwstr>
  </property>
</Properties>
</file>